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5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7" r:id="rId52"/>
    <p:sldId id="308" r:id="rId53"/>
    <p:sldId id="306" r:id="rId5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79646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 autoAdjust="0"/>
    <p:restoredTop sz="94626"/>
  </p:normalViewPr>
  <p:slideViewPr>
    <p:cSldViewPr>
      <p:cViewPr varScale="1">
        <p:scale>
          <a:sx n="121" d="100"/>
          <a:sy n="121" d="100"/>
        </p:scale>
        <p:origin x="792" y="168"/>
      </p:cViewPr>
      <p:guideLst>
        <p:guide orient="horz" pos="288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3CD26A-FF96-485E-9670-37B5F46B1CAC}" type="datetimeFigureOut">
              <a:rPr lang="en-CA" smtClean="0"/>
              <a:t>2019-01-11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2AD7D-C571-4D89-A6AF-1540B21F801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6778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4: translation over time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2AD7D-C571-4D89-A6AF-1540B21F801A}" type="slidenum">
              <a:rPr lang="en-CA" smtClean="0"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76810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2AD7D-C571-4D89-A6AF-1540B21F801A}" type="slidenum">
              <a:rPr lang="en-CA" smtClean="0"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33797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2AD7D-C571-4D89-A6AF-1540B21F801A}" type="slidenum">
              <a:rPr lang="en-CA" smtClean="0"/>
              <a:t>50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17003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2257" y="685800"/>
            <a:ext cx="10058400" cy="3657600"/>
          </a:xfrm>
          <a:prstGeom prst="rect">
            <a:avLst/>
          </a:prstGeom>
        </p:spPr>
        <p:txBody>
          <a:bodyPr anchor="t" anchorCtr="0"/>
          <a:lstStyle>
            <a:lvl1pPr>
              <a:defRPr sz="5992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1AB164B-0894-B142-A83D-CC15DEBBD6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1293832" y="5627914"/>
            <a:ext cx="571456" cy="90913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CAA1506-7899-5843-A44E-BB8E80613307}"/>
              </a:ext>
            </a:extLst>
          </p:cNvPr>
          <p:cNvSpPr/>
          <p:nvPr/>
        </p:nvSpPr>
        <p:spPr>
          <a:xfrm>
            <a:off x="1" y="0"/>
            <a:ext cx="108856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24088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005" y="4876788"/>
            <a:ext cx="9570195" cy="56673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1348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93005" y="762000"/>
            <a:ext cx="9570195" cy="3640666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009" y="5443526"/>
            <a:ext cx="9570193" cy="493713"/>
          </a:xfrm>
        </p:spPr>
        <p:txBody>
          <a:bodyPr>
            <a:normAutofit/>
          </a:bodyPr>
          <a:lstStyle>
            <a:lvl1pPr marL="0" indent="0">
              <a:buNone/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46D643-3D40-A544-BA11-C5702B803186}"/>
              </a:ext>
            </a:extLst>
          </p:cNvPr>
          <p:cNvCxnSpPr>
            <a:cxnSpLocks/>
          </p:cNvCxnSpPr>
          <p:nvPr/>
        </p:nvCxnSpPr>
        <p:spPr>
          <a:xfrm>
            <a:off x="793005" y="4816208"/>
            <a:ext cx="9570195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53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699" y="892630"/>
            <a:ext cx="7720019" cy="3286126"/>
          </a:xfrm>
          <a:prstGeom prst="rect">
            <a:avLst/>
          </a:prstGeom>
        </p:spPr>
        <p:txBody>
          <a:bodyPr/>
          <a:lstStyle>
            <a:lvl1pPr>
              <a:defRPr sz="2696"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1289274" y="4401915"/>
            <a:ext cx="7279649" cy="49874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11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11161" y="416085"/>
            <a:ext cx="801912" cy="1146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853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976705" y="3431633"/>
            <a:ext cx="801912" cy="1146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853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2645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4641" y="1234442"/>
            <a:ext cx="7720019" cy="828040"/>
          </a:xfrm>
          <a:prstGeom prst="rect">
            <a:avLst/>
          </a:prstGeom>
        </p:spPr>
        <p:txBody>
          <a:bodyPr/>
          <a:lstStyle>
            <a:lvl1pPr>
              <a:defRPr sz="2696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4641" y="2393632"/>
            <a:ext cx="7720019" cy="2361248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F177E7E-7C5D-534C-BCB5-67E15CA69734}"/>
              </a:ext>
            </a:extLst>
          </p:cNvPr>
          <p:cNvSpPr/>
          <p:nvPr/>
        </p:nvSpPr>
        <p:spPr>
          <a:xfrm>
            <a:off x="694641" y="4968240"/>
            <a:ext cx="4672016" cy="65024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921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10538588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5988" y="2962275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45503" y="3648076"/>
            <a:ext cx="2927351" cy="2381250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76704" y="2962275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66147" y="3648076"/>
            <a:ext cx="2946795" cy="2381250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17742" y="2962275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17742" y="3648076"/>
            <a:ext cx="2932113" cy="2381250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3719183" y="3114676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6955267" y="3114676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851FE1CA-4C16-AD45-BD54-500EEF78CC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525150-06D1-F64E-A049-783F7E29F5F6}"/>
              </a:ext>
            </a:extLst>
          </p:cNvPr>
          <p:cNvSpPr/>
          <p:nvPr/>
        </p:nvSpPr>
        <p:spPr>
          <a:xfrm>
            <a:off x="721240" y="1633540"/>
            <a:ext cx="1266825" cy="126682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E72322-60BD-2643-8938-E19617DB5104}"/>
              </a:ext>
            </a:extLst>
          </p:cNvPr>
          <p:cNvSpPr/>
          <p:nvPr/>
        </p:nvSpPr>
        <p:spPr>
          <a:xfrm>
            <a:off x="3971952" y="1633540"/>
            <a:ext cx="1266825" cy="126682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C76404-DA09-8443-9D3C-1696077594EF}"/>
              </a:ext>
            </a:extLst>
          </p:cNvPr>
          <p:cNvSpPr/>
          <p:nvPr/>
        </p:nvSpPr>
        <p:spPr>
          <a:xfrm>
            <a:off x="7212994" y="1633540"/>
            <a:ext cx="1266825" cy="126682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/>
          </a:p>
        </p:txBody>
      </p:sp>
    </p:spTree>
    <p:extLst>
      <p:ext uri="{BB962C8B-B14F-4D97-AF65-F5344CB8AC3E}">
        <p14:creationId xmlns:p14="http://schemas.microsoft.com/office/powerpoint/2010/main" val="12903718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3641350"/>
            <a:ext cx="2940052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1819276"/>
            <a:ext cx="2940052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217613"/>
            <a:ext cx="2940052" cy="1487866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8" y="3641350"/>
            <a:ext cx="2930524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7" y="1819276"/>
            <a:ext cx="2930524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3" y="4217613"/>
            <a:ext cx="2934408" cy="1487866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2" y="364135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2" y="1819276"/>
            <a:ext cx="2932113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8" y="4217610"/>
            <a:ext cx="2935996" cy="1487866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1743076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8" y="1743076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F638FCE4-00A7-BB4E-98EC-AB681132F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650727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2587006"/>
            <a:ext cx="8825659" cy="1683993"/>
          </a:xfrm>
          <a:prstGeom prst="rect">
            <a:avLst/>
          </a:prstGeom>
        </p:spPr>
        <p:txBody>
          <a:bodyPr anchor="t" anchorCtr="0"/>
          <a:lstStyle>
            <a:lvl1pPr algn="ctr">
              <a:defRPr sz="5392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5443867" y="4568660"/>
            <a:ext cx="1249917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7502509-4FE6-E24C-AA96-C740FC421C24}"/>
              </a:ext>
            </a:extLst>
          </p:cNvPr>
          <p:cNvSpPr/>
          <p:nvPr/>
        </p:nvSpPr>
        <p:spPr>
          <a:xfrm>
            <a:off x="5737780" y="0"/>
            <a:ext cx="685800" cy="114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92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7B1010D-DEFC-A24B-9C13-2017C9E20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517" y="480151"/>
            <a:ext cx="416328" cy="52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506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193803" y="1149350"/>
            <a:ext cx="9810751" cy="2324100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93803" y="3536951"/>
            <a:ext cx="9810751" cy="79375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236"/>
            </a:lvl1pPr>
            <a:lvl2pPr marL="0" indent="0" algn="ctr">
              <a:spcBef>
                <a:spcPts val="0"/>
              </a:spcBef>
              <a:buSzTx/>
              <a:buNone/>
              <a:defRPr sz="1236"/>
            </a:lvl2pPr>
            <a:lvl3pPr marL="0" indent="0" algn="ctr">
              <a:spcBef>
                <a:spcPts val="0"/>
              </a:spcBef>
              <a:buSzTx/>
              <a:buNone/>
              <a:defRPr sz="1236"/>
            </a:lvl3pPr>
            <a:lvl4pPr marL="0" indent="0" algn="ctr">
              <a:spcBef>
                <a:spcPts val="0"/>
              </a:spcBef>
              <a:buSzTx/>
              <a:buNone/>
              <a:defRPr sz="1236"/>
            </a:lvl4pPr>
            <a:lvl5pPr marL="0" indent="0" algn="ctr">
              <a:spcBef>
                <a:spcPts val="0"/>
              </a:spcBef>
              <a:buSzTx/>
              <a:buNone/>
              <a:defRPr sz="1236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7629" y="6502401"/>
            <a:ext cx="226619" cy="234950"/>
          </a:xfrm>
          <a:prstGeom prst="rect">
            <a:avLst/>
          </a:prstGeom>
        </p:spPr>
        <p:txBody>
          <a:bodyPr anchor="t"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764131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193803" y="4476752"/>
            <a:ext cx="9810751" cy="256673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068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193803" y="3003552"/>
            <a:ext cx="9810751" cy="334387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955"/>
              </a:spcBef>
              <a:buSzTx/>
              <a:buNone/>
              <a:defRPr sz="157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7629" y="6502401"/>
            <a:ext cx="226619" cy="234950"/>
          </a:xfrm>
          <a:prstGeom prst="rect">
            <a:avLst/>
          </a:prstGeom>
        </p:spPr>
        <p:txBody>
          <a:bodyPr anchor="t"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581536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7629" y="6502401"/>
            <a:ext cx="226619" cy="234950"/>
          </a:xfrm>
          <a:prstGeom prst="rect">
            <a:avLst/>
          </a:prstGeom>
        </p:spPr>
        <p:txBody>
          <a:bodyPr anchor="t"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976246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193803" y="2266950"/>
            <a:ext cx="9810751" cy="23241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7629" y="6502401"/>
            <a:ext cx="226619" cy="234950"/>
          </a:xfrm>
          <a:prstGeom prst="rect">
            <a:avLst/>
          </a:prstGeom>
        </p:spPr>
        <p:txBody>
          <a:bodyPr anchor="t"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02942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2038199"/>
            <a:ext cx="8825659" cy="2619548"/>
          </a:xfrm>
          <a:prstGeom prst="rect">
            <a:avLst/>
          </a:prstGeom>
        </p:spPr>
        <p:txBody>
          <a:bodyPr anchor="t" anchorCtr="0"/>
          <a:lstStyle>
            <a:lvl1pPr algn="ctr">
              <a:defRPr sz="4044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5996" y="5061770"/>
            <a:ext cx="8825659" cy="646390"/>
          </a:xfrm>
        </p:spPr>
        <p:txBody>
          <a:bodyPr anchor="t"/>
          <a:lstStyle>
            <a:lvl1pPr marL="0" indent="0" algn="ctr">
              <a:buNone/>
              <a:defRPr cap="none" baseline="0">
                <a:solidFill>
                  <a:schemeClr val="bg1"/>
                </a:solidFill>
              </a:defRPr>
            </a:lvl1pPr>
            <a:lvl2pPr marL="256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36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04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7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41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09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77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46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5443867" y="4693486"/>
            <a:ext cx="1249917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FBE9B87-5D1F-E94B-B539-EC11664BD536}"/>
              </a:ext>
            </a:extLst>
          </p:cNvPr>
          <p:cNvSpPr/>
          <p:nvPr/>
        </p:nvSpPr>
        <p:spPr>
          <a:xfrm>
            <a:off x="5737780" y="0"/>
            <a:ext cx="685800" cy="114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92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CA907F-9252-0B49-807C-E526EE694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517" y="480151"/>
            <a:ext cx="416328" cy="52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0103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1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79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/>
          <a:p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1/11/19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5909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1" y="2125983"/>
            <a:ext cx="10363200" cy="144017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2" y="3840480"/>
            <a:ext cx="8534399" cy="17145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1/11/19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7892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1/11/19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3358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 spc="169"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1590679"/>
            <a:ext cx="9660916" cy="4195480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214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937" y="1603378"/>
            <a:ext cx="4396339" cy="4195763"/>
          </a:xfrm>
        </p:spPr>
        <p:txBody>
          <a:bodyPr>
            <a:normAutofit/>
          </a:bodyPr>
          <a:lstStyle>
            <a:lvl1pPr>
              <a:defRPr sz="101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674"/>
            </a:lvl6pPr>
            <a:lvl7pPr>
              <a:defRPr sz="674"/>
            </a:lvl7pPr>
            <a:lvl8pPr>
              <a:defRPr sz="674"/>
            </a:lvl8pPr>
            <a:lvl9pPr>
              <a:defRPr sz="6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0117" y="1598894"/>
            <a:ext cx="4396341" cy="4200245"/>
          </a:xfrm>
        </p:spPr>
        <p:txBody>
          <a:bodyPr>
            <a:normAutofit/>
          </a:bodyPr>
          <a:lstStyle>
            <a:lvl1pPr>
              <a:defRPr sz="101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674"/>
            </a:lvl6pPr>
            <a:lvl7pPr>
              <a:defRPr sz="674"/>
            </a:lvl7pPr>
            <a:lvl8pPr>
              <a:defRPr sz="674"/>
            </a:lvl8pPr>
            <a:lvl9pPr>
              <a:defRPr sz="6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FE8E80-A07B-124F-8B4E-82E6530FB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 spc="169"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895433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88937" y="1591729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937" y="2201328"/>
            <a:ext cx="4396339" cy="3741738"/>
          </a:xfrm>
        </p:spPr>
        <p:txBody>
          <a:bodyPr>
            <a:normAutofit/>
          </a:bodyPr>
          <a:lstStyle>
            <a:lvl1pPr>
              <a:defRPr sz="101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674"/>
            </a:lvl6pPr>
            <a:lvl7pPr>
              <a:defRPr sz="674"/>
            </a:lvl7pPr>
            <a:lvl8pPr>
              <a:defRPr sz="674"/>
            </a:lvl8pPr>
            <a:lvl9pPr>
              <a:defRPr sz="6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940121" y="1591729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0121" y="2201328"/>
            <a:ext cx="4396339" cy="3741738"/>
          </a:xfrm>
        </p:spPr>
        <p:txBody>
          <a:bodyPr>
            <a:normAutofit/>
          </a:bodyPr>
          <a:lstStyle>
            <a:lvl1pPr>
              <a:defRPr sz="101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674"/>
            </a:lvl6pPr>
            <a:lvl7pPr>
              <a:defRPr sz="674"/>
            </a:lvl7pPr>
            <a:lvl8pPr>
              <a:defRPr sz="674"/>
            </a:lvl8pPr>
            <a:lvl9pPr>
              <a:defRPr sz="6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2995212-60D7-124F-84AF-E046C34359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566901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9E1E285-0B80-5340-9ABB-2C68583FF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868411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>
              <a:solidFill>
                <a:schemeClr val="accent4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3926" y="4057652"/>
            <a:ext cx="7534276" cy="1095376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926" y="1976723"/>
            <a:ext cx="7534276" cy="1842807"/>
          </a:xfrm>
          <a:prstGeom prst="rect">
            <a:avLst/>
          </a:prstGeom>
        </p:spPr>
        <p:txBody>
          <a:bodyPr/>
          <a:lstStyle>
            <a:lvl1pPr>
              <a:defRPr sz="337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6889" y="6010094"/>
            <a:ext cx="416328" cy="52608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/>
        </p:nvSpPr>
        <p:spPr>
          <a:xfrm>
            <a:off x="1" y="0"/>
            <a:ext cx="108856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7333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ti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0715" r="37857"/>
          <a:stretch/>
        </p:blipFill>
        <p:spPr>
          <a:xfrm>
            <a:off x="2" y="0"/>
            <a:ext cx="5050972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/>
        </p:nvSpPr>
        <p:spPr>
          <a:xfrm>
            <a:off x="2" y="0"/>
            <a:ext cx="5050972" cy="68580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>
              <a:solidFill>
                <a:schemeClr val="accent4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143" y="1780779"/>
            <a:ext cx="3819688" cy="3096025"/>
          </a:xfrm>
          <a:prstGeom prst="rect">
            <a:avLst/>
          </a:prstGeom>
        </p:spPr>
        <p:txBody>
          <a:bodyPr/>
          <a:lstStyle>
            <a:lvl1pPr>
              <a:defRPr sz="337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6889" y="6010094"/>
            <a:ext cx="416328" cy="52608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/>
        </p:nvSpPr>
        <p:spPr>
          <a:xfrm>
            <a:off x="1" y="0"/>
            <a:ext cx="108856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EEFB20-F346-D34C-AE92-D02D17441B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20256" y="1780779"/>
            <a:ext cx="3308059" cy="30960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346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736" y="1209676"/>
            <a:ext cx="3401064" cy="1447800"/>
          </a:xfrm>
          <a:prstGeom prst="rect">
            <a:avLst/>
          </a:prstGeom>
        </p:spPr>
        <p:txBody>
          <a:bodyPr anchor="b"/>
          <a:lstStyle>
            <a:lvl1pPr algn="l">
              <a:defRPr sz="1348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738" y="2891159"/>
            <a:ext cx="3401063" cy="2895599"/>
          </a:xfrm>
        </p:spPr>
        <p:txBody>
          <a:bodyPr>
            <a:normAutofit/>
          </a:bodyPr>
          <a:lstStyle>
            <a:lvl1pPr marL="0" indent="0">
              <a:buNone/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CBE4C0-C38D-A94F-B0EA-B36306C08151}"/>
              </a:ext>
            </a:extLst>
          </p:cNvPr>
          <p:cNvCxnSpPr>
            <a:cxnSpLocks/>
          </p:cNvCxnSpPr>
          <p:nvPr/>
        </p:nvCxnSpPr>
        <p:spPr>
          <a:xfrm>
            <a:off x="4438651" y="1087503"/>
            <a:ext cx="0" cy="4842129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712502" y="1209675"/>
            <a:ext cx="6098373" cy="457708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351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vmlDrawing" Target="../drawings/vmlDrawing1.v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28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4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9" y="6096000"/>
            <a:ext cx="993736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" y="0"/>
            <a:ext cx="108856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2"/>
            <a:ext cx="8946541" cy="4195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01D9D96-DEE1-8844-9F8C-58215BC7B638}"/>
              </a:ext>
            </a:extLst>
          </p:cNvPr>
          <p:cNvPicPr>
            <a:picLocks noChangeAspect="1"/>
          </p:cNvPicPr>
          <p:nvPr/>
        </p:nvPicPr>
        <p:blipFill>
          <a:blip r:embed="rId27">
            <a:alphaModFix amt="35000"/>
          </a:blip>
          <a:stretch>
            <a:fillRect/>
          </a:stretch>
        </p:blipFill>
        <p:spPr>
          <a:xfrm>
            <a:off x="11277262" y="5861954"/>
            <a:ext cx="473804" cy="598714"/>
          </a:xfrm>
          <a:prstGeom prst="rect">
            <a:avLst/>
          </a:prstGeom>
        </p:spPr>
      </p:pic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C11B457-DE30-F840-909D-BFE9638A9CAE}"/>
              </a:ext>
            </a:extLst>
          </p:cNvPr>
          <p:cNvGraphicFramePr>
            <a:graphicFrameLocks noChangeAspect="1"/>
          </p:cNvGraphicFramePr>
          <p:nvPr>
            <p:custDataLst>
              <p:tags r:id="rId25"/>
            </p:custDataLst>
            <p:extLst>
              <p:ext uri="{D42A27DB-BD31-4B8C-83A1-F6EECF244321}">
                <p14:modId xmlns:p14="http://schemas.microsoft.com/office/powerpoint/2010/main" val="3208642189"/>
              </p:ext>
            </p:extLst>
          </p:nvPr>
        </p:nvGraphicFramePr>
        <p:xfrm>
          <a:off x="2118" y="1591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think-cell Slide" r:id="rId28" imgW="270" imgH="270" progId="TCLayout.ActiveDocument.1">
                  <p:embed/>
                </p:oleObj>
              </mc:Choice>
              <mc:Fallback>
                <p:oleObj name="think-cell Slide" r:id="rId28" imgW="270" imgH="27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6C11B457-DE30-F840-909D-BFE9638A9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2118" y="1591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8209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7" r:id="rId21"/>
    <p:sldLayoutId id="2147483688" r:id="rId22"/>
  </p:sldLayoutIdLst>
  <p:txStyles>
    <p:titleStyle>
      <a:lvl1pPr algn="l" defTabSz="256828" rtl="0" eaLnBrk="1" latinLnBrk="0" hangingPunct="1">
        <a:spcBef>
          <a:spcPct val="0"/>
        </a:spcBef>
        <a:buNone/>
        <a:defRPr sz="3517" b="0" i="0" kern="1200" spc="169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2621" indent="-192621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126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marL="417346" indent="-160518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735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2pPr>
      <a:lvl3pPr marL="642071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345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3pPr>
      <a:lvl4pPr marL="898899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54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4pPr>
      <a:lvl5pPr marL="1155727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54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5pPr>
      <a:lvl6pPr marL="1407726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86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69384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86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26213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86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183041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86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1pPr>
      <a:lvl2pPr marL="256828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2pPr>
      <a:lvl3pPr marL="513657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3pPr>
      <a:lvl4pPr marL="770485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4pPr>
      <a:lvl5pPr marL="1027314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5pPr>
      <a:lvl6pPr marL="1284142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6pPr>
      <a:lvl7pPr marL="1540971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7pPr>
      <a:lvl8pPr marL="1797799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8pPr>
      <a:lvl9pPr marL="2054627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20.png"/><Relationship Id="rId5" Type="http://schemas.openxmlformats.org/officeDocument/2006/relationships/image" Target="../media/image12.png"/><Relationship Id="rId15" Type="http://schemas.openxmlformats.org/officeDocument/2006/relationships/image" Target="../media/image24.png"/><Relationship Id="rId10" Type="http://schemas.openxmlformats.org/officeDocument/2006/relationships/image" Target="../media/image19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20.png"/><Relationship Id="rId5" Type="http://schemas.openxmlformats.org/officeDocument/2006/relationships/image" Target="../media/image12.png"/><Relationship Id="rId15" Type="http://schemas.openxmlformats.org/officeDocument/2006/relationships/image" Target="../media/image24.png"/><Relationship Id="rId10" Type="http://schemas.openxmlformats.org/officeDocument/2006/relationships/image" Target="../media/image19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image" Target="../media/image25.png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image" Target="../media/image25.png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image" Target="../media/image25.png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Relationship Id="rId1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469875" y="1565967"/>
            <a:ext cx="3415029" cy="13246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554990" marR="12700" indent="-542925">
              <a:lnSpc>
                <a:spcPts val="5200"/>
              </a:lnSpc>
            </a:pPr>
            <a:endParaRPr sz="4400" dirty="0">
              <a:latin typeface="Calibri"/>
              <a:cs typeface="Calibri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6099457-1CAD-8A4A-B1E5-94DCA80311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19054" y="5178829"/>
            <a:ext cx="2751512" cy="8437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567455" y="5312763"/>
            <a:ext cx="2530629" cy="632853"/>
          </a:xfrm>
          <a:custGeom>
            <a:avLst/>
            <a:gdLst/>
            <a:ahLst/>
            <a:cxnLst/>
            <a:rect l="l" t="t" r="r" b="b"/>
            <a:pathLst>
              <a:path w="2530629" h="632853">
                <a:moveTo>
                  <a:pt x="0" y="632853"/>
                </a:moveTo>
                <a:lnTo>
                  <a:pt x="2530629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999223" y="5273973"/>
            <a:ext cx="123313" cy="114386"/>
          </a:xfrm>
          <a:custGeom>
            <a:avLst/>
            <a:gdLst/>
            <a:ahLst/>
            <a:cxnLst/>
            <a:rect l="l" t="t" r="r" b="b"/>
            <a:pathLst>
              <a:path w="123313" h="114386">
                <a:moveTo>
                  <a:pt x="10965" y="0"/>
                </a:moveTo>
                <a:lnTo>
                  <a:pt x="3917" y="3872"/>
                </a:lnTo>
                <a:lnTo>
                  <a:pt x="0" y="17341"/>
                </a:lnTo>
                <a:lnTo>
                  <a:pt x="3872" y="24390"/>
                </a:lnTo>
                <a:lnTo>
                  <a:pt x="74409" y="44904"/>
                </a:lnTo>
                <a:lnTo>
                  <a:pt x="21832" y="96206"/>
                </a:lnTo>
                <a:lnTo>
                  <a:pt x="21733" y="104246"/>
                </a:lnTo>
                <a:lnTo>
                  <a:pt x="31530" y="114287"/>
                </a:lnTo>
                <a:lnTo>
                  <a:pt x="39570" y="114386"/>
                </a:lnTo>
                <a:lnTo>
                  <a:pt x="123313" y="32674"/>
                </a:lnTo>
                <a:lnTo>
                  <a:pt x="1096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423458" y="4110643"/>
            <a:ext cx="295101" cy="192855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0206" y="4261223"/>
            <a:ext cx="0" cy="1710725"/>
          </a:xfrm>
          <a:custGeom>
            <a:avLst/>
            <a:gdLst/>
            <a:ahLst/>
            <a:cxnLst/>
            <a:rect l="l" t="t" r="r" b="b"/>
            <a:pathLst>
              <a:path h="1710725">
                <a:moveTo>
                  <a:pt x="0" y="1710725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511252" y="4236017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3" y="0"/>
                </a:moveTo>
                <a:lnTo>
                  <a:pt x="0" y="101065"/>
                </a:lnTo>
                <a:lnTo>
                  <a:pt x="2045" y="108841"/>
                </a:lnTo>
                <a:lnTo>
                  <a:pt x="14163" y="115909"/>
                </a:lnTo>
                <a:lnTo>
                  <a:pt x="21939" y="113863"/>
                </a:lnTo>
                <a:lnTo>
                  <a:pt x="58953" y="50410"/>
                </a:lnTo>
                <a:lnTo>
                  <a:pt x="88359" y="50410"/>
                </a:lnTo>
                <a:lnTo>
                  <a:pt x="58953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3" y="50410"/>
                </a:lnTo>
                <a:lnTo>
                  <a:pt x="95967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8" y="101065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523212" y="5843847"/>
            <a:ext cx="2510443" cy="29510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570207" y="5971951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5769666" y="5912997"/>
            <a:ext cx="115910" cy="117908"/>
          </a:xfrm>
          <a:custGeom>
            <a:avLst/>
            <a:gdLst/>
            <a:ahLst/>
            <a:cxnLst/>
            <a:rect l="l" t="t" r="r" b="b"/>
            <a:pathLst>
              <a:path w="115910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500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10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3725468" y="4593554"/>
            <a:ext cx="45108" cy="51301"/>
          </a:xfrm>
          <a:custGeom>
            <a:avLst/>
            <a:gdLst/>
            <a:ahLst/>
            <a:cxnLst/>
            <a:rect l="l" t="t" r="r" b="b"/>
            <a:pathLst>
              <a:path w="45108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4"/>
                </a:lnTo>
                <a:lnTo>
                  <a:pt x="11708" y="47510"/>
                </a:lnTo>
                <a:lnTo>
                  <a:pt x="25193" y="51301"/>
                </a:lnTo>
                <a:lnTo>
                  <a:pt x="35606" y="46498"/>
                </a:lnTo>
                <a:lnTo>
                  <a:pt x="42761" y="35293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3725468" y="4593554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 txBox="1"/>
          <p:nvPr/>
        </p:nvSpPr>
        <p:spPr>
          <a:xfrm>
            <a:off x="6660132" y="4581077"/>
            <a:ext cx="3950335" cy="14751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>
              <a:lnSpc>
                <a:spcPct val="99500"/>
              </a:lnSpc>
            </a:pP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Th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usand di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mensi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ns</a:t>
            </a:r>
            <a:r>
              <a:rPr sz="2400" spc="-10" dirty="0">
                <a:solidFill>
                  <a:srgbClr val="4F81BD"/>
                </a:solidFill>
                <a:latin typeface="Calibri"/>
                <a:cs typeface="Calibri"/>
              </a:rPr>
              <a:t>: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Hell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ooo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o… </a:t>
            </a:r>
            <a:r>
              <a:rPr sz="2400" spc="-15" dirty="0">
                <a:solidFill>
                  <a:srgbClr val="BFBFBF"/>
                </a:solidFill>
                <a:latin typeface="Calibri"/>
                <a:cs typeface="Calibri"/>
              </a:rPr>
              <a:t>h</a:t>
            </a:r>
            <a:r>
              <a:rPr sz="2400" spc="-20" dirty="0">
                <a:solidFill>
                  <a:srgbClr val="BFBFBF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BFBFBF"/>
                </a:solidFill>
                <a:latin typeface="Calibri"/>
                <a:cs typeface="Calibri"/>
              </a:rPr>
              <a:t>lloo</a:t>
            </a:r>
            <a:r>
              <a:rPr sz="2400" spc="-5" dirty="0">
                <a:solidFill>
                  <a:srgbClr val="BFBFB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BFBFBF"/>
                </a:solidFill>
                <a:latin typeface="Calibri"/>
                <a:cs typeface="Calibri"/>
              </a:rPr>
              <a:t>..</a:t>
            </a:r>
            <a:r>
              <a:rPr sz="2400" spc="-5" dirty="0">
                <a:solidFill>
                  <a:srgbClr val="BFBFBF"/>
                </a:solidFill>
                <a:latin typeface="Calibri"/>
                <a:cs typeface="Calibri"/>
              </a:rPr>
              <a:t> 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h</a:t>
            </a:r>
            <a:r>
              <a:rPr sz="2400" spc="-20" dirty="0">
                <a:solidFill>
                  <a:srgbClr val="D9D9D9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llo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… 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Can an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yb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y hear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mee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e..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BFBFBF"/>
                </a:solidFill>
                <a:latin typeface="Calibri"/>
                <a:cs typeface="Calibri"/>
              </a:rPr>
              <a:t>me</a:t>
            </a:r>
            <a:r>
              <a:rPr sz="2400" spc="-15" dirty="0">
                <a:solidFill>
                  <a:srgbClr val="BFBFBF"/>
                </a:solidFill>
                <a:latin typeface="Calibri"/>
                <a:cs typeface="Calibri"/>
              </a:rPr>
              <a:t>e.. 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me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e..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F2F2F2"/>
                </a:solidFill>
                <a:latin typeface="Calibri"/>
                <a:cs typeface="Calibri"/>
              </a:rPr>
              <a:t>me</a:t>
            </a:r>
            <a:r>
              <a:rPr sz="2400" spc="-15" dirty="0">
                <a:solidFill>
                  <a:srgbClr val="F2F2F2"/>
                </a:solidFill>
                <a:latin typeface="Calibri"/>
                <a:cs typeface="Calibri"/>
              </a:rPr>
              <a:t>e..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691938" y="5939443"/>
            <a:ext cx="926868" cy="91855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2853906" y="5971948"/>
            <a:ext cx="707867" cy="807072"/>
          </a:xfrm>
          <a:custGeom>
            <a:avLst/>
            <a:gdLst/>
            <a:ahLst/>
            <a:cxnLst/>
            <a:rect l="l" t="t" r="r" b="b"/>
            <a:pathLst>
              <a:path w="707867" h="807072">
                <a:moveTo>
                  <a:pt x="707867" y="0"/>
                </a:moveTo>
                <a:lnTo>
                  <a:pt x="0" y="807072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2837285" y="6678619"/>
            <a:ext cx="114552" cy="119350"/>
          </a:xfrm>
          <a:custGeom>
            <a:avLst/>
            <a:gdLst/>
            <a:ahLst/>
            <a:cxnLst/>
            <a:rect l="l" t="t" r="r" b="b"/>
            <a:pathLst>
              <a:path w="114552" h="119350">
                <a:moveTo>
                  <a:pt x="28985" y="0"/>
                </a:moveTo>
                <a:lnTo>
                  <a:pt x="22318" y="4496"/>
                </a:lnTo>
                <a:lnTo>
                  <a:pt x="0" y="119350"/>
                </a:lnTo>
                <a:lnTo>
                  <a:pt x="110962" y="82244"/>
                </a:lnTo>
                <a:lnTo>
                  <a:pt x="111357" y="81452"/>
                </a:lnTo>
                <a:lnTo>
                  <a:pt x="33239" y="81452"/>
                </a:lnTo>
                <a:lnTo>
                  <a:pt x="47252" y="9342"/>
                </a:lnTo>
                <a:lnTo>
                  <a:pt x="42755" y="2675"/>
                </a:lnTo>
                <a:lnTo>
                  <a:pt x="28985" y="0"/>
                </a:lnTo>
                <a:close/>
              </a:path>
              <a:path w="114552" h="119350">
                <a:moveTo>
                  <a:pt x="102908" y="58155"/>
                </a:moveTo>
                <a:lnTo>
                  <a:pt x="33239" y="81452"/>
                </a:lnTo>
                <a:lnTo>
                  <a:pt x="111357" y="81452"/>
                </a:lnTo>
                <a:lnTo>
                  <a:pt x="114552" y="75048"/>
                </a:lnTo>
                <a:lnTo>
                  <a:pt x="110103" y="61744"/>
                </a:lnTo>
                <a:lnTo>
                  <a:pt x="102908" y="58155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72" name="Content Placeholder 71">
            <a:extLst>
              <a:ext uri="{FF2B5EF4-FFF2-40B4-BE49-F238E27FC236}">
                <a16:creationId xmlns:a16="http://schemas.microsoft.com/office/drawing/2014/main" id="{BEF91FB4-97E9-BD45-9CB7-7023BF6F7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object 19"/>
          <p:cNvSpPr/>
          <p:nvPr/>
        </p:nvSpPr>
        <p:spPr>
          <a:xfrm>
            <a:off x="5171068" y="4800101"/>
            <a:ext cx="45109" cy="51299"/>
          </a:xfrm>
          <a:custGeom>
            <a:avLst/>
            <a:gdLst/>
            <a:ahLst/>
            <a:cxnLst/>
            <a:rect l="l" t="t" r="r" b="b"/>
            <a:pathLst>
              <a:path w="45109" h="51299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299"/>
                </a:lnTo>
                <a:lnTo>
                  <a:pt x="35607" y="46497"/>
                </a:lnTo>
                <a:lnTo>
                  <a:pt x="42762" y="35292"/>
                </a:lnTo>
                <a:lnTo>
                  <a:pt x="45109" y="18269"/>
                </a:lnTo>
                <a:lnTo>
                  <a:pt x="39958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5171068" y="480010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3519054" y="4617720"/>
            <a:ext cx="2514600" cy="140485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3570206" y="4754704"/>
            <a:ext cx="2293000" cy="1190913"/>
          </a:xfrm>
          <a:custGeom>
            <a:avLst/>
            <a:gdLst/>
            <a:ahLst/>
            <a:cxnLst/>
            <a:rect l="l" t="t" r="r" b="b"/>
            <a:pathLst>
              <a:path w="2293000" h="1190913">
                <a:moveTo>
                  <a:pt x="0" y="1190913"/>
                </a:moveTo>
                <a:lnTo>
                  <a:pt x="229300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5762068" y="4737349"/>
            <a:ext cx="123507" cy="106405"/>
          </a:xfrm>
          <a:custGeom>
            <a:avLst/>
            <a:gdLst/>
            <a:ahLst/>
            <a:cxnLst/>
            <a:rect l="l" t="t" r="r" b="b"/>
            <a:pathLst>
              <a:path w="123507" h="106405">
                <a:moveTo>
                  <a:pt x="6645" y="0"/>
                </a:moveTo>
                <a:lnTo>
                  <a:pt x="688" y="5400"/>
                </a:lnTo>
                <a:lnTo>
                  <a:pt x="0" y="19410"/>
                </a:lnTo>
                <a:lnTo>
                  <a:pt x="5400" y="25369"/>
                </a:lnTo>
                <a:lnTo>
                  <a:pt x="78771" y="28971"/>
                </a:lnTo>
                <a:lnTo>
                  <a:pt x="39521" y="91065"/>
                </a:lnTo>
                <a:lnTo>
                  <a:pt x="41288" y="98910"/>
                </a:lnTo>
                <a:lnTo>
                  <a:pt x="53146" y="106405"/>
                </a:lnTo>
                <a:lnTo>
                  <a:pt x="60991" y="104636"/>
                </a:lnTo>
                <a:lnTo>
                  <a:pt x="123507" y="5736"/>
                </a:lnTo>
                <a:lnTo>
                  <a:pt x="66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3514898" y="4405746"/>
            <a:ext cx="2028305" cy="161682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3570207" y="4548962"/>
            <a:ext cx="1804897" cy="1396655"/>
          </a:xfrm>
          <a:custGeom>
            <a:avLst/>
            <a:gdLst/>
            <a:ahLst/>
            <a:cxnLst/>
            <a:rect l="l" t="t" r="r" b="b"/>
            <a:pathLst>
              <a:path w="1804897" h="1396655">
                <a:moveTo>
                  <a:pt x="0" y="1396655"/>
                </a:moveTo>
                <a:lnTo>
                  <a:pt x="1804897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274132" y="4533536"/>
            <a:ext cx="108434" cy="111615"/>
          </a:xfrm>
          <a:custGeom>
            <a:avLst/>
            <a:gdLst/>
            <a:ahLst/>
            <a:cxnLst/>
            <a:rect l="l" t="t" r="r" b="b"/>
            <a:pathLst>
              <a:path w="108434" h="111615">
                <a:moveTo>
                  <a:pt x="108434" y="30849"/>
                </a:moveTo>
                <a:lnTo>
                  <a:pt x="81038" y="30849"/>
                </a:lnTo>
                <a:lnTo>
                  <a:pt x="53507" y="98955"/>
                </a:lnTo>
                <a:lnTo>
                  <a:pt x="56648" y="106358"/>
                </a:lnTo>
                <a:lnTo>
                  <a:pt x="69653" y="111615"/>
                </a:lnTo>
                <a:lnTo>
                  <a:pt x="77055" y="108474"/>
                </a:lnTo>
                <a:lnTo>
                  <a:pt x="108434" y="30849"/>
                </a:lnTo>
                <a:close/>
              </a:path>
              <a:path w="108434" h="111615">
                <a:moveTo>
                  <a:pt x="120905" y="0"/>
                </a:moveTo>
                <a:lnTo>
                  <a:pt x="4898" y="15224"/>
                </a:lnTo>
                <a:lnTo>
                  <a:pt x="0" y="21602"/>
                </a:lnTo>
                <a:lnTo>
                  <a:pt x="1824" y="35511"/>
                </a:lnTo>
                <a:lnTo>
                  <a:pt x="8202" y="40408"/>
                </a:lnTo>
                <a:lnTo>
                  <a:pt x="81038" y="30849"/>
                </a:lnTo>
                <a:lnTo>
                  <a:pt x="108434" y="30849"/>
                </a:lnTo>
                <a:lnTo>
                  <a:pt x="12090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3519055" y="5935286"/>
            <a:ext cx="1862051" cy="90193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3570206" y="5971952"/>
            <a:ext cx="1642844" cy="690323"/>
          </a:xfrm>
          <a:custGeom>
            <a:avLst/>
            <a:gdLst/>
            <a:ahLst/>
            <a:cxnLst/>
            <a:rect l="l" t="t" r="r" b="b"/>
            <a:pathLst>
              <a:path w="1642844" h="690323">
                <a:moveTo>
                  <a:pt x="0" y="0"/>
                </a:moveTo>
                <a:lnTo>
                  <a:pt x="1642844" y="690323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5112078" y="6577411"/>
            <a:ext cx="124211" cy="109827"/>
          </a:xfrm>
          <a:custGeom>
            <a:avLst/>
            <a:gdLst/>
            <a:ahLst/>
            <a:cxnLst/>
            <a:rect l="l" t="t" r="r" b="b"/>
            <a:pathLst>
              <a:path w="124211" h="109827">
                <a:moveTo>
                  <a:pt x="45914" y="0"/>
                </a:moveTo>
                <a:lnTo>
                  <a:pt x="34702" y="8432"/>
                </a:lnTo>
                <a:lnTo>
                  <a:pt x="33577" y="16394"/>
                </a:lnTo>
                <a:lnTo>
                  <a:pt x="77736" y="75099"/>
                </a:lnTo>
                <a:lnTo>
                  <a:pt x="4899" y="84642"/>
                </a:lnTo>
                <a:lnTo>
                  <a:pt x="0" y="91019"/>
                </a:lnTo>
                <a:lnTo>
                  <a:pt x="1822" y="104928"/>
                </a:lnTo>
                <a:lnTo>
                  <a:pt x="8199" y="109827"/>
                </a:lnTo>
                <a:lnTo>
                  <a:pt x="124211" y="94627"/>
                </a:lnTo>
                <a:lnTo>
                  <a:pt x="53875" y="1125"/>
                </a:lnTo>
                <a:lnTo>
                  <a:pt x="45914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3514898" y="5964381"/>
            <a:ext cx="818803" cy="872836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3571997" y="5998285"/>
            <a:ext cx="596599" cy="655256"/>
          </a:xfrm>
          <a:custGeom>
            <a:avLst/>
            <a:gdLst/>
            <a:ahLst/>
            <a:cxnLst/>
            <a:rect l="l" t="t" r="r" b="b"/>
            <a:pathLst>
              <a:path w="596599" h="655256">
                <a:moveTo>
                  <a:pt x="0" y="0"/>
                </a:moveTo>
                <a:lnTo>
                  <a:pt x="596599" y="655256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4070211" y="6553386"/>
            <a:ext cx="115355" cy="118792"/>
          </a:xfrm>
          <a:custGeom>
            <a:avLst/>
            <a:gdLst/>
            <a:ahLst/>
            <a:cxnLst/>
            <a:rect l="l" t="t" r="r" b="b"/>
            <a:pathLst>
              <a:path w="115355" h="118792">
                <a:moveTo>
                  <a:pt x="11329" y="59518"/>
                </a:moveTo>
                <a:lnTo>
                  <a:pt x="4201" y="63240"/>
                </a:lnTo>
                <a:lnTo>
                  <a:pt x="0" y="76624"/>
                </a:lnTo>
                <a:lnTo>
                  <a:pt x="3722" y="83752"/>
                </a:lnTo>
                <a:lnTo>
                  <a:pt x="115355" y="118792"/>
                </a:lnTo>
                <a:lnTo>
                  <a:pt x="107391" y="81517"/>
                </a:lnTo>
                <a:lnTo>
                  <a:pt x="81417" y="81517"/>
                </a:lnTo>
                <a:lnTo>
                  <a:pt x="11329" y="59518"/>
                </a:lnTo>
                <a:close/>
              </a:path>
              <a:path w="115355" h="118792">
                <a:moveTo>
                  <a:pt x="84159" y="0"/>
                </a:moveTo>
                <a:lnTo>
                  <a:pt x="70440" y="2931"/>
                </a:lnTo>
                <a:lnTo>
                  <a:pt x="66067" y="9679"/>
                </a:lnTo>
                <a:lnTo>
                  <a:pt x="81417" y="81517"/>
                </a:lnTo>
                <a:lnTo>
                  <a:pt x="107391" y="81517"/>
                </a:lnTo>
                <a:lnTo>
                  <a:pt x="90907" y="4372"/>
                </a:lnTo>
                <a:lnTo>
                  <a:pt x="84159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3282143" y="5968539"/>
            <a:ext cx="332509" cy="86867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3433825" y="5998286"/>
            <a:ext cx="122279" cy="648849"/>
          </a:xfrm>
          <a:custGeom>
            <a:avLst/>
            <a:gdLst/>
            <a:ahLst/>
            <a:cxnLst/>
            <a:rect l="l" t="t" r="r" b="b"/>
            <a:pathLst>
              <a:path w="122279" h="648849">
                <a:moveTo>
                  <a:pt x="122279" y="0"/>
                </a:moveTo>
                <a:lnTo>
                  <a:pt x="0" y="648849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3389939" y="6549704"/>
            <a:ext cx="115868" cy="122198"/>
          </a:xfrm>
          <a:custGeom>
            <a:avLst/>
            <a:gdLst/>
            <a:ahLst/>
            <a:cxnLst/>
            <a:rect l="l" t="t" r="r" b="b"/>
            <a:pathLst>
              <a:path w="115868" h="122198">
                <a:moveTo>
                  <a:pt x="16667" y="0"/>
                </a:moveTo>
                <a:lnTo>
                  <a:pt x="3451" y="4701"/>
                </a:lnTo>
                <a:lnTo>
                  <a:pt x="0" y="11964"/>
                </a:lnTo>
                <a:lnTo>
                  <a:pt x="39217" y="122198"/>
                </a:lnTo>
                <a:lnTo>
                  <a:pt x="82172" y="72661"/>
                </a:lnTo>
                <a:lnTo>
                  <a:pt x="48553" y="72661"/>
                </a:lnTo>
                <a:lnTo>
                  <a:pt x="23930" y="3451"/>
                </a:lnTo>
                <a:lnTo>
                  <a:pt x="16667" y="0"/>
                </a:lnTo>
                <a:close/>
              </a:path>
              <a:path w="115868" h="122198">
                <a:moveTo>
                  <a:pt x="104698" y="16590"/>
                </a:moveTo>
                <a:lnTo>
                  <a:pt x="96678" y="17160"/>
                </a:lnTo>
                <a:lnTo>
                  <a:pt x="48553" y="72661"/>
                </a:lnTo>
                <a:lnTo>
                  <a:pt x="82172" y="72661"/>
                </a:lnTo>
                <a:lnTo>
                  <a:pt x="115868" y="33800"/>
                </a:lnTo>
                <a:lnTo>
                  <a:pt x="115298" y="25779"/>
                </a:lnTo>
                <a:lnTo>
                  <a:pt x="104698" y="1659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2371898" y="4081549"/>
            <a:ext cx="1242752" cy="1936865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2532315" y="4231490"/>
            <a:ext cx="1023788" cy="1714126"/>
          </a:xfrm>
          <a:custGeom>
            <a:avLst/>
            <a:gdLst/>
            <a:ahLst/>
            <a:cxnLst/>
            <a:rect l="l" t="t" r="r" b="b"/>
            <a:pathLst>
              <a:path w="1023788" h="1714126">
                <a:moveTo>
                  <a:pt x="1023788" y="17141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2519391" y="4209851"/>
            <a:ext cx="104666" cy="122623"/>
          </a:xfrm>
          <a:custGeom>
            <a:avLst/>
            <a:gdLst/>
            <a:ahLst/>
            <a:cxnLst/>
            <a:rect l="l" t="t" r="r" b="b"/>
            <a:pathLst>
              <a:path w="104666" h="122623">
                <a:moveTo>
                  <a:pt x="0" y="0"/>
                </a:moveTo>
                <a:lnTo>
                  <a:pt x="1208" y="116996"/>
                </a:lnTo>
                <a:lnTo>
                  <a:pt x="6953" y="122623"/>
                </a:lnTo>
                <a:lnTo>
                  <a:pt x="20980" y="122478"/>
                </a:lnTo>
                <a:lnTo>
                  <a:pt x="26607" y="116734"/>
                </a:lnTo>
                <a:lnTo>
                  <a:pt x="25848" y="43277"/>
                </a:lnTo>
                <a:lnTo>
                  <a:pt x="78413" y="43277"/>
                </a:lnTo>
                <a:lnTo>
                  <a:pt x="0" y="0"/>
                </a:lnTo>
                <a:close/>
              </a:path>
              <a:path w="104666" h="122623">
                <a:moveTo>
                  <a:pt x="78413" y="43277"/>
                </a:moveTo>
                <a:lnTo>
                  <a:pt x="25848" y="43277"/>
                </a:lnTo>
                <a:lnTo>
                  <a:pt x="90162" y="78774"/>
                </a:lnTo>
                <a:lnTo>
                  <a:pt x="97888" y="76544"/>
                </a:lnTo>
                <a:lnTo>
                  <a:pt x="104666" y="64262"/>
                </a:lnTo>
                <a:lnTo>
                  <a:pt x="102436" y="56536"/>
                </a:lnTo>
                <a:lnTo>
                  <a:pt x="78413" y="43277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2874817" y="4110643"/>
            <a:ext cx="739832" cy="1857894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028637" y="4260174"/>
            <a:ext cx="527467" cy="1637462"/>
          </a:xfrm>
          <a:custGeom>
            <a:avLst/>
            <a:gdLst/>
            <a:ahLst/>
            <a:cxnLst/>
            <a:rect l="l" t="t" r="r" b="b"/>
            <a:pathLst>
              <a:path w="527467" h="1637462">
                <a:moveTo>
                  <a:pt x="527467" y="1637462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2995782" y="4236183"/>
            <a:ext cx="112665" cy="124059"/>
          </a:xfrm>
          <a:custGeom>
            <a:avLst/>
            <a:gdLst/>
            <a:ahLst/>
            <a:cxnLst/>
            <a:rect l="l" t="t" r="r" b="b"/>
            <a:pathLst>
              <a:path w="112665" h="124059">
                <a:moveTo>
                  <a:pt x="25126" y="0"/>
                </a:moveTo>
                <a:lnTo>
                  <a:pt x="0" y="114273"/>
                </a:lnTo>
                <a:lnTo>
                  <a:pt x="4331" y="121047"/>
                </a:lnTo>
                <a:lnTo>
                  <a:pt x="18032" y="124059"/>
                </a:lnTo>
                <a:lnTo>
                  <a:pt x="24806" y="119727"/>
                </a:lnTo>
                <a:lnTo>
                  <a:pt x="40582" y="47981"/>
                </a:lnTo>
                <a:lnTo>
                  <a:pt x="78625" y="47981"/>
                </a:lnTo>
                <a:lnTo>
                  <a:pt x="25126" y="0"/>
                </a:lnTo>
                <a:close/>
              </a:path>
              <a:path w="112665" h="124059">
                <a:moveTo>
                  <a:pt x="78625" y="47981"/>
                </a:moveTo>
                <a:lnTo>
                  <a:pt x="40582" y="47981"/>
                </a:lnTo>
                <a:lnTo>
                  <a:pt x="95270" y="97029"/>
                </a:lnTo>
                <a:lnTo>
                  <a:pt x="103299" y="96593"/>
                </a:lnTo>
                <a:lnTo>
                  <a:pt x="112665" y="86150"/>
                </a:lnTo>
                <a:lnTo>
                  <a:pt x="112229" y="78121"/>
                </a:lnTo>
                <a:lnTo>
                  <a:pt x="78625" y="47981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3543994" y="4289367"/>
            <a:ext cx="997527" cy="172904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3601466" y="4436846"/>
            <a:ext cx="782934" cy="1508771"/>
          </a:xfrm>
          <a:custGeom>
            <a:avLst/>
            <a:gdLst/>
            <a:ahLst/>
            <a:cxnLst/>
            <a:rect l="l" t="t" r="r" b="b"/>
            <a:pathLst>
              <a:path w="782934" h="1508771">
                <a:moveTo>
                  <a:pt x="0" y="1508771"/>
                </a:moveTo>
                <a:lnTo>
                  <a:pt x="78293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4295366" y="4414473"/>
            <a:ext cx="106420" cy="123512"/>
          </a:xfrm>
          <a:custGeom>
            <a:avLst/>
            <a:gdLst/>
            <a:ahLst/>
            <a:cxnLst/>
            <a:rect l="l" t="t" r="r" b="b"/>
            <a:pathLst>
              <a:path w="106420" h="123512">
                <a:moveTo>
                  <a:pt x="102855" y="44744"/>
                </a:moveTo>
                <a:lnTo>
                  <a:pt x="77424" y="44744"/>
                </a:lnTo>
                <a:lnTo>
                  <a:pt x="81052" y="118113"/>
                </a:lnTo>
                <a:lnTo>
                  <a:pt x="87012" y="123512"/>
                </a:lnTo>
                <a:lnTo>
                  <a:pt x="101023" y="122819"/>
                </a:lnTo>
                <a:lnTo>
                  <a:pt x="106420" y="116860"/>
                </a:lnTo>
                <a:lnTo>
                  <a:pt x="102855" y="44744"/>
                </a:lnTo>
                <a:close/>
              </a:path>
              <a:path w="106420" h="123512">
                <a:moveTo>
                  <a:pt x="100643" y="0"/>
                </a:moveTo>
                <a:lnTo>
                  <a:pt x="1765" y="62551"/>
                </a:lnTo>
                <a:lnTo>
                  <a:pt x="0" y="70396"/>
                </a:lnTo>
                <a:lnTo>
                  <a:pt x="7499" y="82251"/>
                </a:lnTo>
                <a:lnTo>
                  <a:pt x="15344" y="84016"/>
                </a:lnTo>
                <a:lnTo>
                  <a:pt x="77424" y="44744"/>
                </a:lnTo>
                <a:lnTo>
                  <a:pt x="102855" y="44744"/>
                </a:lnTo>
                <a:lnTo>
                  <a:pt x="1006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565564" y="5465617"/>
            <a:ext cx="1999211" cy="536170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735996" y="5598255"/>
            <a:ext cx="1781702" cy="324441"/>
          </a:xfrm>
          <a:custGeom>
            <a:avLst/>
            <a:gdLst/>
            <a:ahLst/>
            <a:cxnLst/>
            <a:rect l="l" t="t" r="r" b="b"/>
            <a:pathLst>
              <a:path w="1781702" h="324441">
                <a:moveTo>
                  <a:pt x="1781702" y="324441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11200" y="5553844"/>
            <a:ext cx="122058" cy="116000"/>
          </a:xfrm>
          <a:custGeom>
            <a:avLst/>
            <a:gdLst/>
            <a:ahLst/>
            <a:cxnLst/>
            <a:rect l="l" t="t" r="r" b="b"/>
            <a:pathLst>
              <a:path w="122058" h="116000">
                <a:moveTo>
                  <a:pt x="109990" y="0"/>
                </a:moveTo>
                <a:lnTo>
                  <a:pt x="0" y="39894"/>
                </a:lnTo>
                <a:lnTo>
                  <a:pt x="88867" y="116000"/>
                </a:lnTo>
                <a:lnTo>
                  <a:pt x="96884" y="115380"/>
                </a:lnTo>
                <a:lnTo>
                  <a:pt x="106009" y="104725"/>
                </a:lnTo>
                <a:lnTo>
                  <a:pt x="105389" y="96708"/>
                </a:lnTo>
                <a:lnTo>
                  <a:pt x="49594" y="48925"/>
                </a:lnTo>
                <a:lnTo>
                  <a:pt x="118651" y="23877"/>
                </a:lnTo>
                <a:lnTo>
                  <a:pt x="122058" y="16593"/>
                </a:lnTo>
                <a:lnTo>
                  <a:pt x="117274" y="3406"/>
                </a:lnTo>
                <a:lnTo>
                  <a:pt x="10999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5504908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7" y="0"/>
                </a:moveTo>
                <a:lnTo>
                  <a:pt x="3582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7" y="46497"/>
                </a:lnTo>
                <a:lnTo>
                  <a:pt x="42761" y="35292"/>
                </a:lnTo>
                <a:lnTo>
                  <a:pt x="45108" y="18269"/>
                </a:lnTo>
                <a:lnTo>
                  <a:pt x="39957" y="7698"/>
                </a:lnTo>
                <a:lnTo>
                  <a:pt x="29317" y="1044"/>
                </a:lnTo>
                <a:lnTo>
                  <a:pt x="12887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504908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4296509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7" y="0"/>
                </a:moveTo>
                <a:lnTo>
                  <a:pt x="3582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7" y="46497"/>
                </a:lnTo>
                <a:lnTo>
                  <a:pt x="42761" y="35292"/>
                </a:lnTo>
                <a:lnTo>
                  <a:pt x="45108" y="18269"/>
                </a:lnTo>
                <a:lnTo>
                  <a:pt x="39957" y="7698"/>
                </a:lnTo>
                <a:lnTo>
                  <a:pt x="29317" y="1044"/>
                </a:lnTo>
                <a:lnTo>
                  <a:pt x="12887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4296509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7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4191868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4191868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7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5070028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5070028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3346348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3346348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69"/>
                </a:lnTo>
                <a:lnTo>
                  <a:pt x="42761" y="35292"/>
                </a:lnTo>
                <a:lnTo>
                  <a:pt x="35607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2106508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7" y="46497"/>
                </a:lnTo>
                <a:lnTo>
                  <a:pt x="42761" y="35292"/>
                </a:lnTo>
                <a:lnTo>
                  <a:pt x="45108" y="18269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2106508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3225388" y="5273638"/>
            <a:ext cx="45108" cy="51301"/>
          </a:xfrm>
          <a:custGeom>
            <a:avLst/>
            <a:gdLst/>
            <a:ahLst/>
            <a:cxnLst/>
            <a:rect l="l" t="t" r="r" b="b"/>
            <a:pathLst>
              <a:path w="45108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4"/>
                </a:lnTo>
                <a:lnTo>
                  <a:pt x="11708" y="47510"/>
                </a:lnTo>
                <a:lnTo>
                  <a:pt x="25193" y="51301"/>
                </a:lnTo>
                <a:lnTo>
                  <a:pt x="35606" y="46498"/>
                </a:lnTo>
                <a:lnTo>
                  <a:pt x="42761" y="35293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3225388" y="527363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7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2682268" y="5486511"/>
            <a:ext cx="45108" cy="51299"/>
          </a:xfrm>
          <a:custGeom>
            <a:avLst/>
            <a:gdLst/>
            <a:ahLst/>
            <a:cxnLst/>
            <a:rect l="l" t="t" r="r" b="b"/>
            <a:pathLst>
              <a:path w="45108" h="51299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2"/>
                </a:lnTo>
                <a:lnTo>
                  <a:pt x="11708" y="47509"/>
                </a:lnTo>
                <a:lnTo>
                  <a:pt x="25192" y="51299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2682268" y="548651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2154268" y="4565532"/>
            <a:ext cx="45108" cy="51301"/>
          </a:xfrm>
          <a:custGeom>
            <a:avLst/>
            <a:gdLst/>
            <a:ahLst/>
            <a:cxnLst/>
            <a:rect l="l" t="t" r="r" b="b"/>
            <a:pathLst>
              <a:path w="45108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4"/>
                </a:lnTo>
                <a:lnTo>
                  <a:pt x="11708" y="47510"/>
                </a:lnTo>
                <a:lnTo>
                  <a:pt x="25193" y="51301"/>
                </a:lnTo>
                <a:lnTo>
                  <a:pt x="35606" y="46498"/>
                </a:lnTo>
                <a:lnTo>
                  <a:pt x="42761" y="35293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2154268" y="456553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730908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730908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2970748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2970748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 txBox="1"/>
          <p:nvPr/>
        </p:nvSpPr>
        <p:spPr>
          <a:xfrm>
            <a:off x="6660132" y="6039747"/>
            <a:ext cx="137096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BFBFBF"/>
                </a:solidFill>
                <a:latin typeface="Calibri"/>
                <a:cs typeface="Calibri"/>
              </a:rPr>
              <a:t>So al</a:t>
            </a:r>
            <a:r>
              <a:rPr sz="2400" spc="-5" dirty="0">
                <a:solidFill>
                  <a:srgbClr val="BFBFB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BFBFBF"/>
                </a:solidFill>
                <a:latin typeface="Calibri"/>
                <a:cs typeface="Calibri"/>
              </a:rPr>
              <a:t>n</a:t>
            </a:r>
            <a:r>
              <a:rPr sz="2400" spc="-15" dirty="0">
                <a:solidFill>
                  <a:srgbClr val="BFBFBF"/>
                </a:solidFill>
                <a:latin typeface="Calibri"/>
                <a:cs typeface="Calibri"/>
              </a:rPr>
              <a:t>e….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19054" y="5178829"/>
            <a:ext cx="2751512" cy="8437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567455" y="5312763"/>
            <a:ext cx="2530629" cy="632853"/>
          </a:xfrm>
          <a:custGeom>
            <a:avLst/>
            <a:gdLst/>
            <a:ahLst/>
            <a:cxnLst/>
            <a:rect l="l" t="t" r="r" b="b"/>
            <a:pathLst>
              <a:path w="2530629" h="632853">
                <a:moveTo>
                  <a:pt x="0" y="632853"/>
                </a:moveTo>
                <a:lnTo>
                  <a:pt x="2530629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999223" y="5273973"/>
            <a:ext cx="123313" cy="114386"/>
          </a:xfrm>
          <a:custGeom>
            <a:avLst/>
            <a:gdLst/>
            <a:ahLst/>
            <a:cxnLst/>
            <a:rect l="l" t="t" r="r" b="b"/>
            <a:pathLst>
              <a:path w="123313" h="114386">
                <a:moveTo>
                  <a:pt x="10965" y="0"/>
                </a:moveTo>
                <a:lnTo>
                  <a:pt x="3917" y="3872"/>
                </a:lnTo>
                <a:lnTo>
                  <a:pt x="0" y="17341"/>
                </a:lnTo>
                <a:lnTo>
                  <a:pt x="3872" y="24390"/>
                </a:lnTo>
                <a:lnTo>
                  <a:pt x="74409" y="44904"/>
                </a:lnTo>
                <a:lnTo>
                  <a:pt x="21832" y="96206"/>
                </a:lnTo>
                <a:lnTo>
                  <a:pt x="21733" y="104246"/>
                </a:lnTo>
                <a:lnTo>
                  <a:pt x="31530" y="114287"/>
                </a:lnTo>
                <a:lnTo>
                  <a:pt x="39570" y="114386"/>
                </a:lnTo>
                <a:lnTo>
                  <a:pt x="123313" y="32674"/>
                </a:lnTo>
                <a:lnTo>
                  <a:pt x="1096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423458" y="4110643"/>
            <a:ext cx="295101" cy="192855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0206" y="4261223"/>
            <a:ext cx="0" cy="1710725"/>
          </a:xfrm>
          <a:custGeom>
            <a:avLst/>
            <a:gdLst/>
            <a:ahLst/>
            <a:cxnLst/>
            <a:rect l="l" t="t" r="r" b="b"/>
            <a:pathLst>
              <a:path h="1710725">
                <a:moveTo>
                  <a:pt x="0" y="1710725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511252" y="4236017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3" y="0"/>
                </a:moveTo>
                <a:lnTo>
                  <a:pt x="0" y="101065"/>
                </a:lnTo>
                <a:lnTo>
                  <a:pt x="2045" y="108841"/>
                </a:lnTo>
                <a:lnTo>
                  <a:pt x="14163" y="115909"/>
                </a:lnTo>
                <a:lnTo>
                  <a:pt x="21939" y="113863"/>
                </a:lnTo>
                <a:lnTo>
                  <a:pt x="58953" y="50410"/>
                </a:lnTo>
                <a:lnTo>
                  <a:pt x="88359" y="50410"/>
                </a:lnTo>
                <a:lnTo>
                  <a:pt x="58953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3" y="50410"/>
                </a:lnTo>
                <a:lnTo>
                  <a:pt x="95967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8" y="101065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523212" y="5843847"/>
            <a:ext cx="2510443" cy="29510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570207" y="5971951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5769666" y="5912997"/>
            <a:ext cx="115910" cy="117908"/>
          </a:xfrm>
          <a:custGeom>
            <a:avLst/>
            <a:gdLst/>
            <a:ahLst/>
            <a:cxnLst/>
            <a:rect l="l" t="t" r="r" b="b"/>
            <a:pathLst>
              <a:path w="115910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500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10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3725468" y="4593554"/>
            <a:ext cx="45108" cy="51301"/>
          </a:xfrm>
          <a:custGeom>
            <a:avLst/>
            <a:gdLst/>
            <a:ahLst/>
            <a:cxnLst/>
            <a:rect l="l" t="t" r="r" b="b"/>
            <a:pathLst>
              <a:path w="45108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4"/>
                </a:lnTo>
                <a:lnTo>
                  <a:pt x="11708" y="47510"/>
                </a:lnTo>
                <a:lnTo>
                  <a:pt x="25193" y="51301"/>
                </a:lnTo>
                <a:lnTo>
                  <a:pt x="35606" y="46498"/>
                </a:lnTo>
                <a:lnTo>
                  <a:pt x="42761" y="35293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3725468" y="4593554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 txBox="1"/>
          <p:nvPr/>
        </p:nvSpPr>
        <p:spPr>
          <a:xfrm>
            <a:off x="6660131" y="4579247"/>
            <a:ext cx="4021454" cy="14770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Th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usand di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mensi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ns</a:t>
            </a:r>
            <a:r>
              <a:rPr sz="2400" spc="-10" dirty="0">
                <a:solidFill>
                  <a:srgbClr val="4F81BD"/>
                </a:solidFill>
                <a:latin typeface="Calibri"/>
                <a:cs typeface="Calibri"/>
              </a:rPr>
              <a:t>:</a:t>
            </a:r>
            <a:endParaRPr sz="2400" dirty="0">
              <a:latin typeface="Calibri"/>
              <a:cs typeface="Calibri"/>
            </a:endParaRPr>
          </a:p>
          <a:p>
            <a:pPr marL="12700" marR="12700">
              <a:lnSpc>
                <a:spcPts val="2900"/>
              </a:lnSpc>
            </a:pP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I sp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eciﬁed 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ith su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ch hi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gh </a:t>
            </a:r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resolution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,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ith so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ch d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etail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, that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d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’t 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k like anyb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691938" y="5939443"/>
            <a:ext cx="926868" cy="91855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2853906" y="5971948"/>
            <a:ext cx="707867" cy="807072"/>
          </a:xfrm>
          <a:custGeom>
            <a:avLst/>
            <a:gdLst/>
            <a:ahLst/>
            <a:cxnLst/>
            <a:rect l="l" t="t" r="r" b="b"/>
            <a:pathLst>
              <a:path w="707867" h="807072">
                <a:moveTo>
                  <a:pt x="707867" y="0"/>
                </a:moveTo>
                <a:lnTo>
                  <a:pt x="0" y="807072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2837285" y="6678619"/>
            <a:ext cx="114552" cy="119350"/>
          </a:xfrm>
          <a:custGeom>
            <a:avLst/>
            <a:gdLst/>
            <a:ahLst/>
            <a:cxnLst/>
            <a:rect l="l" t="t" r="r" b="b"/>
            <a:pathLst>
              <a:path w="114552" h="119350">
                <a:moveTo>
                  <a:pt x="28985" y="0"/>
                </a:moveTo>
                <a:lnTo>
                  <a:pt x="22318" y="4496"/>
                </a:lnTo>
                <a:lnTo>
                  <a:pt x="0" y="119350"/>
                </a:lnTo>
                <a:lnTo>
                  <a:pt x="110962" y="82244"/>
                </a:lnTo>
                <a:lnTo>
                  <a:pt x="111357" y="81452"/>
                </a:lnTo>
                <a:lnTo>
                  <a:pt x="33239" y="81452"/>
                </a:lnTo>
                <a:lnTo>
                  <a:pt x="47252" y="9342"/>
                </a:lnTo>
                <a:lnTo>
                  <a:pt x="42755" y="2675"/>
                </a:lnTo>
                <a:lnTo>
                  <a:pt x="28985" y="0"/>
                </a:lnTo>
                <a:close/>
              </a:path>
              <a:path w="114552" h="119350">
                <a:moveTo>
                  <a:pt x="102908" y="58155"/>
                </a:moveTo>
                <a:lnTo>
                  <a:pt x="33239" y="81452"/>
                </a:lnTo>
                <a:lnTo>
                  <a:pt x="111357" y="81452"/>
                </a:lnTo>
                <a:lnTo>
                  <a:pt x="114552" y="75048"/>
                </a:lnTo>
                <a:lnTo>
                  <a:pt x="110103" y="61744"/>
                </a:lnTo>
                <a:lnTo>
                  <a:pt x="102908" y="58155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72" name="Content Placeholder 71">
            <a:extLst>
              <a:ext uri="{FF2B5EF4-FFF2-40B4-BE49-F238E27FC236}">
                <a16:creationId xmlns:a16="http://schemas.microsoft.com/office/drawing/2014/main" id="{7654B7FA-9B4B-694F-B605-0583CA011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object 19"/>
          <p:cNvSpPr/>
          <p:nvPr/>
        </p:nvSpPr>
        <p:spPr>
          <a:xfrm>
            <a:off x="5171068" y="4800101"/>
            <a:ext cx="45109" cy="51299"/>
          </a:xfrm>
          <a:custGeom>
            <a:avLst/>
            <a:gdLst/>
            <a:ahLst/>
            <a:cxnLst/>
            <a:rect l="l" t="t" r="r" b="b"/>
            <a:pathLst>
              <a:path w="45109" h="51299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299"/>
                </a:lnTo>
                <a:lnTo>
                  <a:pt x="35607" y="46497"/>
                </a:lnTo>
                <a:lnTo>
                  <a:pt x="42762" y="35292"/>
                </a:lnTo>
                <a:lnTo>
                  <a:pt x="45109" y="18269"/>
                </a:lnTo>
                <a:lnTo>
                  <a:pt x="39958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5171068" y="480010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3519054" y="4617720"/>
            <a:ext cx="2514600" cy="140485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3570206" y="4754704"/>
            <a:ext cx="2293000" cy="1190913"/>
          </a:xfrm>
          <a:custGeom>
            <a:avLst/>
            <a:gdLst/>
            <a:ahLst/>
            <a:cxnLst/>
            <a:rect l="l" t="t" r="r" b="b"/>
            <a:pathLst>
              <a:path w="2293000" h="1190913">
                <a:moveTo>
                  <a:pt x="0" y="1190913"/>
                </a:moveTo>
                <a:lnTo>
                  <a:pt x="229300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5762068" y="4737349"/>
            <a:ext cx="123507" cy="106405"/>
          </a:xfrm>
          <a:custGeom>
            <a:avLst/>
            <a:gdLst/>
            <a:ahLst/>
            <a:cxnLst/>
            <a:rect l="l" t="t" r="r" b="b"/>
            <a:pathLst>
              <a:path w="123507" h="106405">
                <a:moveTo>
                  <a:pt x="6645" y="0"/>
                </a:moveTo>
                <a:lnTo>
                  <a:pt x="688" y="5400"/>
                </a:lnTo>
                <a:lnTo>
                  <a:pt x="0" y="19410"/>
                </a:lnTo>
                <a:lnTo>
                  <a:pt x="5400" y="25369"/>
                </a:lnTo>
                <a:lnTo>
                  <a:pt x="78771" y="28971"/>
                </a:lnTo>
                <a:lnTo>
                  <a:pt x="39521" y="91065"/>
                </a:lnTo>
                <a:lnTo>
                  <a:pt x="41288" y="98910"/>
                </a:lnTo>
                <a:lnTo>
                  <a:pt x="53146" y="106405"/>
                </a:lnTo>
                <a:lnTo>
                  <a:pt x="60991" y="104636"/>
                </a:lnTo>
                <a:lnTo>
                  <a:pt x="123507" y="5736"/>
                </a:lnTo>
                <a:lnTo>
                  <a:pt x="66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3514898" y="4405746"/>
            <a:ext cx="2028305" cy="1616825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3570207" y="4548962"/>
            <a:ext cx="1804897" cy="1396655"/>
          </a:xfrm>
          <a:custGeom>
            <a:avLst/>
            <a:gdLst/>
            <a:ahLst/>
            <a:cxnLst/>
            <a:rect l="l" t="t" r="r" b="b"/>
            <a:pathLst>
              <a:path w="1804897" h="1396655">
                <a:moveTo>
                  <a:pt x="0" y="1396655"/>
                </a:moveTo>
                <a:lnTo>
                  <a:pt x="1804897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274132" y="4533536"/>
            <a:ext cx="108434" cy="111615"/>
          </a:xfrm>
          <a:custGeom>
            <a:avLst/>
            <a:gdLst/>
            <a:ahLst/>
            <a:cxnLst/>
            <a:rect l="l" t="t" r="r" b="b"/>
            <a:pathLst>
              <a:path w="108434" h="111615">
                <a:moveTo>
                  <a:pt x="108434" y="30849"/>
                </a:moveTo>
                <a:lnTo>
                  <a:pt x="81038" y="30849"/>
                </a:lnTo>
                <a:lnTo>
                  <a:pt x="53507" y="98955"/>
                </a:lnTo>
                <a:lnTo>
                  <a:pt x="56648" y="106358"/>
                </a:lnTo>
                <a:lnTo>
                  <a:pt x="69653" y="111615"/>
                </a:lnTo>
                <a:lnTo>
                  <a:pt x="77055" y="108474"/>
                </a:lnTo>
                <a:lnTo>
                  <a:pt x="108434" y="30849"/>
                </a:lnTo>
                <a:close/>
              </a:path>
              <a:path w="108434" h="111615">
                <a:moveTo>
                  <a:pt x="120905" y="0"/>
                </a:moveTo>
                <a:lnTo>
                  <a:pt x="4898" y="15224"/>
                </a:lnTo>
                <a:lnTo>
                  <a:pt x="0" y="21602"/>
                </a:lnTo>
                <a:lnTo>
                  <a:pt x="1824" y="35511"/>
                </a:lnTo>
                <a:lnTo>
                  <a:pt x="8202" y="40408"/>
                </a:lnTo>
                <a:lnTo>
                  <a:pt x="81038" y="30849"/>
                </a:lnTo>
                <a:lnTo>
                  <a:pt x="108434" y="30849"/>
                </a:lnTo>
                <a:lnTo>
                  <a:pt x="12090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3519055" y="5935286"/>
            <a:ext cx="1862051" cy="90193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3570206" y="5971952"/>
            <a:ext cx="1642844" cy="690323"/>
          </a:xfrm>
          <a:custGeom>
            <a:avLst/>
            <a:gdLst/>
            <a:ahLst/>
            <a:cxnLst/>
            <a:rect l="l" t="t" r="r" b="b"/>
            <a:pathLst>
              <a:path w="1642844" h="690323">
                <a:moveTo>
                  <a:pt x="0" y="0"/>
                </a:moveTo>
                <a:lnTo>
                  <a:pt x="1642844" y="690323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5112078" y="6577411"/>
            <a:ext cx="124211" cy="109827"/>
          </a:xfrm>
          <a:custGeom>
            <a:avLst/>
            <a:gdLst/>
            <a:ahLst/>
            <a:cxnLst/>
            <a:rect l="l" t="t" r="r" b="b"/>
            <a:pathLst>
              <a:path w="124211" h="109827">
                <a:moveTo>
                  <a:pt x="45914" y="0"/>
                </a:moveTo>
                <a:lnTo>
                  <a:pt x="34702" y="8432"/>
                </a:lnTo>
                <a:lnTo>
                  <a:pt x="33577" y="16394"/>
                </a:lnTo>
                <a:lnTo>
                  <a:pt x="77736" y="75099"/>
                </a:lnTo>
                <a:lnTo>
                  <a:pt x="4899" y="84642"/>
                </a:lnTo>
                <a:lnTo>
                  <a:pt x="0" y="91019"/>
                </a:lnTo>
                <a:lnTo>
                  <a:pt x="1822" y="104928"/>
                </a:lnTo>
                <a:lnTo>
                  <a:pt x="8199" y="109827"/>
                </a:lnTo>
                <a:lnTo>
                  <a:pt x="124211" y="94627"/>
                </a:lnTo>
                <a:lnTo>
                  <a:pt x="53875" y="1125"/>
                </a:lnTo>
                <a:lnTo>
                  <a:pt x="45914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3514898" y="5964381"/>
            <a:ext cx="818803" cy="872836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3571997" y="5998285"/>
            <a:ext cx="596599" cy="655256"/>
          </a:xfrm>
          <a:custGeom>
            <a:avLst/>
            <a:gdLst/>
            <a:ahLst/>
            <a:cxnLst/>
            <a:rect l="l" t="t" r="r" b="b"/>
            <a:pathLst>
              <a:path w="596599" h="655256">
                <a:moveTo>
                  <a:pt x="0" y="0"/>
                </a:moveTo>
                <a:lnTo>
                  <a:pt x="596599" y="655256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4070211" y="6553386"/>
            <a:ext cx="115355" cy="118792"/>
          </a:xfrm>
          <a:custGeom>
            <a:avLst/>
            <a:gdLst/>
            <a:ahLst/>
            <a:cxnLst/>
            <a:rect l="l" t="t" r="r" b="b"/>
            <a:pathLst>
              <a:path w="115355" h="118792">
                <a:moveTo>
                  <a:pt x="11329" y="59518"/>
                </a:moveTo>
                <a:lnTo>
                  <a:pt x="4201" y="63240"/>
                </a:lnTo>
                <a:lnTo>
                  <a:pt x="0" y="76624"/>
                </a:lnTo>
                <a:lnTo>
                  <a:pt x="3722" y="83752"/>
                </a:lnTo>
                <a:lnTo>
                  <a:pt x="115355" y="118792"/>
                </a:lnTo>
                <a:lnTo>
                  <a:pt x="107391" y="81517"/>
                </a:lnTo>
                <a:lnTo>
                  <a:pt x="81417" y="81517"/>
                </a:lnTo>
                <a:lnTo>
                  <a:pt x="11329" y="59518"/>
                </a:lnTo>
                <a:close/>
              </a:path>
              <a:path w="115355" h="118792">
                <a:moveTo>
                  <a:pt x="84159" y="0"/>
                </a:moveTo>
                <a:lnTo>
                  <a:pt x="70440" y="2931"/>
                </a:lnTo>
                <a:lnTo>
                  <a:pt x="66067" y="9679"/>
                </a:lnTo>
                <a:lnTo>
                  <a:pt x="81417" y="81517"/>
                </a:lnTo>
                <a:lnTo>
                  <a:pt x="107391" y="81517"/>
                </a:lnTo>
                <a:lnTo>
                  <a:pt x="90907" y="4372"/>
                </a:lnTo>
                <a:lnTo>
                  <a:pt x="84159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3282143" y="5968539"/>
            <a:ext cx="332509" cy="86867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3433825" y="5998286"/>
            <a:ext cx="122279" cy="648849"/>
          </a:xfrm>
          <a:custGeom>
            <a:avLst/>
            <a:gdLst/>
            <a:ahLst/>
            <a:cxnLst/>
            <a:rect l="l" t="t" r="r" b="b"/>
            <a:pathLst>
              <a:path w="122279" h="648849">
                <a:moveTo>
                  <a:pt x="122279" y="0"/>
                </a:moveTo>
                <a:lnTo>
                  <a:pt x="0" y="648849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3389939" y="6549704"/>
            <a:ext cx="115868" cy="122198"/>
          </a:xfrm>
          <a:custGeom>
            <a:avLst/>
            <a:gdLst/>
            <a:ahLst/>
            <a:cxnLst/>
            <a:rect l="l" t="t" r="r" b="b"/>
            <a:pathLst>
              <a:path w="115868" h="122198">
                <a:moveTo>
                  <a:pt x="16667" y="0"/>
                </a:moveTo>
                <a:lnTo>
                  <a:pt x="3451" y="4701"/>
                </a:lnTo>
                <a:lnTo>
                  <a:pt x="0" y="11964"/>
                </a:lnTo>
                <a:lnTo>
                  <a:pt x="39217" y="122198"/>
                </a:lnTo>
                <a:lnTo>
                  <a:pt x="82172" y="72661"/>
                </a:lnTo>
                <a:lnTo>
                  <a:pt x="48553" y="72661"/>
                </a:lnTo>
                <a:lnTo>
                  <a:pt x="23930" y="3451"/>
                </a:lnTo>
                <a:lnTo>
                  <a:pt x="16667" y="0"/>
                </a:lnTo>
                <a:close/>
              </a:path>
              <a:path w="115868" h="122198">
                <a:moveTo>
                  <a:pt x="104698" y="16590"/>
                </a:moveTo>
                <a:lnTo>
                  <a:pt x="96678" y="17160"/>
                </a:lnTo>
                <a:lnTo>
                  <a:pt x="48553" y="72661"/>
                </a:lnTo>
                <a:lnTo>
                  <a:pt x="82172" y="72661"/>
                </a:lnTo>
                <a:lnTo>
                  <a:pt x="115868" y="33800"/>
                </a:lnTo>
                <a:lnTo>
                  <a:pt x="115298" y="25779"/>
                </a:lnTo>
                <a:lnTo>
                  <a:pt x="104698" y="1659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2371898" y="4081549"/>
            <a:ext cx="1242752" cy="1936865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2532315" y="4231490"/>
            <a:ext cx="1023788" cy="1714126"/>
          </a:xfrm>
          <a:custGeom>
            <a:avLst/>
            <a:gdLst/>
            <a:ahLst/>
            <a:cxnLst/>
            <a:rect l="l" t="t" r="r" b="b"/>
            <a:pathLst>
              <a:path w="1023788" h="1714126">
                <a:moveTo>
                  <a:pt x="1023788" y="17141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2519391" y="4209851"/>
            <a:ext cx="104666" cy="122623"/>
          </a:xfrm>
          <a:custGeom>
            <a:avLst/>
            <a:gdLst/>
            <a:ahLst/>
            <a:cxnLst/>
            <a:rect l="l" t="t" r="r" b="b"/>
            <a:pathLst>
              <a:path w="104666" h="122623">
                <a:moveTo>
                  <a:pt x="0" y="0"/>
                </a:moveTo>
                <a:lnTo>
                  <a:pt x="1208" y="116996"/>
                </a:lnTo>
                <a:lnTo>
                  <a:pt x="6953" y="122623"/>
                </a:lnTo>
                <a:lnTo>
                  <a:pt x="20980" y="122478"/>
                </a:lnTo>
                <a:lnTo>
                  <a:pt x="26607" y="116734"/>
                </a:lnTo>
                <a:lnTo>
                  <a:pt x="25848" y="43277"/>
                </a:lnTo>
                <a:lnTo>
                  <a:pt x="78413" y="43277"/>
                </a:lnTo>
                <a:lnTo>
                  <a:pt x="0" y="0"/>
                </a:lnTo>
                <a:close/>
              </a:path>
              <a:path w="104666" h="122623">
                <a:moveTo>
                  <a:pt x="78413" y="43277"/>
                </a:moveTo>
                <a:lnTo>
                  <a:pt x="25848" y="43277"/>
                </a:lnTo>
                <a:lnTo>
                  <a:pt x="90162" y="78774"/>
                </a:lnTo>
                <a:lnTo>
                  <a:pt x="97888" y="76544"/>
                </a:lnTo>
                <a:lnTo>
                  <a:pt x="104666" y="64262"/>
                </a:lnTo>
                <a:lnTo>
                  <a:pt x="102436" y="56536"/>
                </a:lnTo>
                <a:lnTo>
                  <a:pt x="78413" y="43277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2874817" y="4110643"/>
            <a:ext cx="739832" cy="1857894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028637" y="4260174"/>
            <a:ext cx="527467" cy="1637462"/>
          </a:xfrm>
          <a:custGeom>
            <a:avLst/>
            <a:gdLst/>
            <a:ahLst/>
            <a:cxnLst/>
            <a:rect l="l" t="t" r="r" b="b"/>
            <a:pathLst>
              <a:path w="527467" h="1637462">
                <a:moveTo>
                  <a:pt x="527467" y="1637462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2995782" y="4236183"/>
            <a:ext cx="112665" cy="124059"/>
          </a:xfrm>
          <a:custGeom>
            <a:avLst/>
            <a:gdLst/>
            <a:ahLst/>
            <a:cxnLst/>
            <a:rect l="l" t="t" r="r" b="b"/>
            <a:pathLst>
              <a:path w="112665" h="124059">
                <a:moveTo>
                  <a:pt x="25126" y="0"/>
                </a:moveTo>
                <a:lnTo>
                  <a:pt x="0" y="114273"/>
                </a:lnTo>
                <a:lnTo>
                  <a:pt x="4331" y="121047"/>
                </a:lnTo>
                <a:lnTo>
                  <a:pt x="18032" y="124059"/>
                </a:lnTo>
                <a:lnTo>
                  <a:pt x="24806" y="119727"/>
                </a:lnTo>
                <a:lnTo>
                  <a:pt x="40582" y="47981"/>
                </a:lnTo>
                <a:lnTo>
                  <a:pt x="78625" y="47981"/>
                </a:lnTo>
                <a:lnTo>
                  <a:pt x="25126" y="0"/>
                </a:lnTo>
                <a:close/>
              </a:path>
              <a:path w="112665" h="124059">
                <a:moveTo>
                  <a:pt x="78625" y="47981"/>
                </a:moveTo>
                <a:lnTo>
                  <a:pt x="40582" y="47981"/>
                </a:lnTo>
                <a:lnTo>
                  <a:pt x="95270" y="97029"/>
                </a:lnTo>
                <a:lnTo>
                  <a:pt x="103299" y="96593"/>
                </a:lnTo>
                <a:lnTo>
                  <a:pt x="112665" y="86150"/>
                </a:lnTo>
                <a:lnTo>
                  <a:pt x="112229" y="78121"/>
                </a:lnTo>
                <a:lnTo>
                  <a:pt x="78625" y="47981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3543994" y="4289367"/>
            <a:ext cx="997527" cy="172904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3601466" y="4436846"/>
            <a:ext cx="782934" cy="1508771"/>
          </a:xfrm>
          <a:custGeom>
            <a:avLst/>
            <a:gdLst/>
            <a:ahLst/>
            <a:cxnLst/>
            <a:rect l="l" t="t" r="r" b="b"/>
            <a:pathLst>
              <a:path w="782934" h="1508771">
                <a:moveTo>
                  <a:pt x="0" y="1508771"/>
                </a:moveTo>
                <a:lnTo>
                  <a:pt x="78293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4295366" y="4414473"/>
            <a:ext cx="106420" cy="123512"/>
          </a:xfrm>
          <a:custGeom>
            <a:avLst/>
            <a:gdLst/>
            <a:ahLst/>
            <a:cxnLst/>
            <a:rect l="l" t="t" r="r" b="b"/>
            <a:pathLst>
              <a:path w="106420" h="123512">
                <a:moveTo>
                  <a:pt x="102855" y="44744"/>
                </a:moveTo>
                <a:lnTo>
                  <a:pt x="77424" y="44744"/>
                </a:lnTo>
                <a:lnTo>
                  <a:pt x="81052" y="118113"/>
                </a:lnTo>
                <a:lnTo>
                  <a:pt x="87012" y="123512"/>
                </a:lnTo>
                <a:lnTo>
                  <a:pt x="101023" y="122819"/>
                </a:lnTo>
                <a:lnTo>
                  <a:pt x="106420" y="116860"/>
                </a:lnTo>
                <a:lnTo>
                  <a:pt x="102855" y="44744"/>
                </a:lnTo>
                <a:close/>
              </a:path>
              <a:path w="106420" h="123512">
                <a:moveTo>
                  <a:pt x="100643" y="0"/>
                </a:moveTo>
                <a:lnTo>
                  <a:pt x="1765" y="62551"/>
                </a:lnTo>
                <a:lnTo>
                  <a:pt x="0" y="70396"/>
                </a:lnTo>
                <a:lnTo>
                  <a:pt x="7499" y="82251"/>
                </a:lnTo>
                <a:lnTo>
                  <a:pt x="15344" y="84016"/>
                </a:lnTo>
                <a:lnTo>
                  <a:pt x="77424" y="44744"/>
                </a:lnTo>
                <a:lnTo>
                  <a:pt x="102855" y="44744"/>
                </a:lnTo>
                <a:lnTo>
                  <a:pt x="1006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1565564" y="5465617"/>
            <a:ext cx="1999211" cy="536170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1735996" y="5598255"/>
            <a:ext cx="1781702" cy="324441"/>
          </a:xfrm>
          <a:custGeom>
            <a:avLst/>
            <a:gdLst/>
            <a:ahLst/>
            <a:cxnLst/>
            <a:rect l="l" t="t" r="r" b="b"/>
            <a:pathLst>
              <a:path w="1781702" h="324441">
                <a:moveTo>
                  <a:pt x="1781702" y="324441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1711200" y="5553844"/>
            <a:ext cx="122058" cy="116000"/>
          </a:xfrm>
          <a:custGeom>
            <a:avLst/>
            <a:gdLst/>
            <a:ahLst/>
            <a:cxnLst/>
            <a:rect l="l" t="t" r="r" b="b"/>
            <a:pathLst>
              <a:path w="122058" h="116000">
                <a:moveTo>
                  <a:pt x="109990" y="0"/>
                </a:moveTo>
                <a:lnTo>
                  <a:pt x="0" y="39894"/>
                </a:lnTo>
                <a:lnTo>
                  <a:pt x="88867" y="116000"/>
                </a:lnTo>
                <a:lnTo>
                  <a:pt x="96884" y="115380"/>
                </a:lnTo>
                <a:lnTo>
                  <a:pt x="106009" y="104725"/>
                </a:lnTo>
                <a:lnTo>
                  <a:pt x="105389" y="96708"/>
                </a:lnTo>
                <a:lnTo>
                  <a:pt x="49594" y="48925"/>
                </a:lnTo>
                <a:lnTo>
                  <a:pt x="118651" y="23877"/>
                </a:lnTo>
                <a:lnTo>
                  <a:pt x="122058" y="16593"/>
                </a:lnTo>
                <a:lnTo>
                  <a:pt x="117274" y="3406"/>
                </a:lnTo>
                <a:lnTo>
                  <a:pt x="10999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5504908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7" y="0"/>
                </a:moveTo>
                <a:lnTo>
                  <a:pt x="3582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7" y="46497"/>
                </a:lnTo>
                <a:lnTo>
                  <a:pt x="42761" y="35292"/>
                </a:lnTo>
                <a:lnTo>
                  <a:pt x="45108" y="18269"/>
                </a:lnTo>
                <a:lnTo>
                  <a:pt x="39957" y="7698"/>
                </a:lnTo>
                <a:lnTo>
                  <a:pt x="29317" y="1044"/>
                </a:lnTo>
                <a:lnTo>
                  <a:pt x="12887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504908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4296509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7" y="0"/>
                </a:moveTo>
                <a:lnTo>
                  <a:pt x="3582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7" y="46497"/>
                </a:lnTo>
                <a:lnTo>
                  <a:pt x="42761" y="35292"/>
                </a:lnTo>
                <a:lnTo>
                  <a:pt x="45108" y="18269"/>
                </a:lnTo>
                <a:lnTo>
                  <a:pt x="39957" y="7698"/>
                </a:lnTo>
                <a:lnTo>
                  <a:pt x="29317" y="1044"/>
                </a:lnTo>
                <a:lnTo>
                  <a:pt x="12887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4296509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7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4191868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4191868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7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5070028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5070028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3346348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3346348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69"/>
                </a:lnTo>
                <a:lnTo>
                  <a:pt x="42761" y="35292"/>
                </a:lnTo>
                <a:lnTo>
                  <a:pt x="35607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2106508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7" y="46497"/>
                </a:lnTo>
                <a:lnTo>
                  <a:pt x="42761" y="35292"/>
                </a:lnTo>
                <a:lnTo>
                  <a:pt x="45108" y="18269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2106508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3225388" y="5273638"/>
            <a:ext cx="45108" cy="51301"/>
          </a:xfrm>
          <a:custGeom>
            <a:avLst/>
            <a:gdLst/>
            <a:ahLst/>
            <a:cxnLst/>
            <a:rect l="l" t="t" r="r" b="b"/>
            <a:pathLst>
              <a:path w="45108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4"/>
                </a:lnTo>
                <a:lnTo>
                  <a:pt x="11708" y="47510"/>
                </a:lnTo>
                <a:lnTo>
                  <a:pt x="25193" y="51301"/>
                </a:lnTo>
                <a:lnTo>
                  <a:pt x="35606" y="46498"/>
                </a:lnTo>
                <a:lnTo>
                  <a:pt x="42761" y="35293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3225388" y="527363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7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2682268" y="5486511"/>
            <a:ext cx="45108" cy="51299"/>
          </a:xfrm>
          <a:custGeom>
            <a:avLst/>
            <a:gdLst/>
            <a:ahLst/>
            <a:cxnLst/>
            <a:rect l="l" t="t" r="r" b="b"/>
            <a:pathLst>
              <a:path w="45108" h="51299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2"/>
                </a:lnTo>
                <a:lnTo>
                  <a:pt x="11708" y="47509"/>
                </a:lnTo>
                <a:lnTo>
                  <a:pt x="25192" y="51299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2682268" y="548651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2154268" y="4565532"/>
            <a:ext cx="45108" cy="51301"/>
          </a:xfrm>
          <a:custGeom>
            <a:avLst/>
            <a:gdLst/>
            <a:ahLst/>
            <a:cxnLst/>
            <a:rect l="l" t="t" r="r" b="b"/>
            <a:pathLst>
              <a:path w="45108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4"/>
                </a:lnTo>
                <a:lnTo>
                  <a:pt x="11708" y="47510"/>
                </a:lnTo>
                <a:lnTo>
                  <a:pt x="25193" y="51301"/>
                </a:lnTo>
                <a:lnTo>
                  <a:pt x="35606" y="46498"/>
                </a:lnTo>
                <a:lnTo>
                  <a:pt x="42761" y="35293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2154268" y="456553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1730908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1730908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2970748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2970748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 txBox="1"/>
          <p:nvPr/>
        </p:nvSpPr>
        <p:spPr>
          <a:xfrm>
            <a:off x="6660132" y="6039747"/>
            <a:ext cx="365061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else anym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re. 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’re uniqu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e.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84553" y="3075526"/>
            <a:ext cx="5878195" cy="9912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CA" sz="3200" spc="-5" dirty="0">
                <a:solidFill>
                  <a:srgbClr val="4F81BD"/>
                </a:solidFill>
                <a:latin typeface="Calibri"/>
                <a:cs typeface="Calibri"/>
              </a:rPr>
              <a:t>Demonstration</a:t>
            </a:r>
            <a:r>
              <a:rPr sz="3200" dirty="0">
                <a:solidFill>
                  <a:srgbClr val="4F81BD"/>
                </a:solidFill>
                <a:latin typeface="Calibri"/>
                <a:cs typeface="Calibri"/>
              </a:rPr>
              <a:t> </a:t>
            </a:r>
            <a:r>
              <a:rPr sz="3200" spc="-5" dirty="0">
                <a:solidFill>
                  <a:srgbClr val="4F81BD"/>
                </a:solidFill>
                <a:latin typeface="Calibri"/>
                <a:cs typeface="Calibri"/>
              </a:rPr>
              <a:t>o</a:t>
            </a:r>
            <a:r>
              <a:rPr sz="3200" dirty="0">
                <a:solidFill>
                  <a:srgbClr val="4F81BD"/>
                </a:solidFill>
                <a:latin typeface="Calibri"/>
                <a:cs typeface="Calibri"/>
              </a:rPr>
              <a:t>f h</a:t>
            </a:r>
            <a:r>
              <a:rPr sz="3200" spc="-5" dirty="0">
                <a:solidFill>
                  <a:srgbClr val="4F81BD"/>
                </a:solidFill>
                <a:latin typeface="Calibri"/>
                <a:cs typeface="Calibri"/>
              </a:rPr>
              <a:t>o</a:t>
            </a:r>
            <a:r>
              <a:rPr sz="3200" spc="-25" dirty="0">
                <a:solidFill>
                  <a:srgbClr val="4F81BD"/>
                </a:solidFill>
                <a:latin typeface="Calibri"/>
                <a:cs typeface="Calibri"/>
              </a:rPr>
              <a:t>w sp</a:t>
            </a:r>
            <a:r>
              <a:rPr sz="3200" spc="-15" dirty="0">
                <a:solidFill>
                  <a:srgbClr val="4F81BD"/>
                </a:solidFill>
                <a:latin typeface="Calibri"/>
                <a:cs typeface="Calibri"/>
              </a:rPr>
              <a:t>ace g</a:t>
            </a:r>
            <a:r>
              <a:rPr sz="3200" spc="-20" dirty="0">
                <a:solidFill>
                  <a:srgbClr val="4F81BD"/>
                </a:solidFill>
                <a:latin typeface="Calibri"/>
                <a:cs typeface="Calibri"/>
              </a:rPr>
              <a:t>r</a:t>
            </a:r>
            <a:r>
              <a:rPr sz="3200" spc="-5" dirty="0">
                <a:solidFill>
                  <a:srgbClr val="4F81BD"/>
                </a:solidFill>
                <a:latin typeface="Calibri"/>
                <a:cs typeface="Calibri"/>
              </a:rPr>
              <a:t>o</a:t>
            </a:r>
            <a:r>
              <a:rPr sz="3200" spc="-30" dirty="0">
                <a:solidFill>
                  <a:srgbClr val="4F81BD"/>
                </a:solidFill>
                <a:latin typeface="Calibri"/>
                <a:cs typeface="Calibri"/>
              </a:rPr>
              <a:t>w</a:t>
            </a:r>
            <a:r>
              <a:rPr sz="3200" dirty="0">
                <a:solidFill>
                  <a:srgbClr val="4F81BD"/>
                </a:solidFill>
                <a:latin typeface="Calibri"/>
                <a:cs typeface="Calibri"/>
              </a:rPr>
              <a:t>s</a:t>
            </a:r>
            <a:endParaRPr sz="3200" dirty="0">
              <a:latin typeface="Calibri"/>
              <a:cs typeface="Calibri"/>
            </a:endParaRPr>
          </a:p>
          <a:p>
            <a:pPr algn="ctr">
              <a:lnSpc>
                <a:spcPts val="3800"/>
              </a:lnSpc>
            </a:pPr>
            <a:r>
              <a:rPr sz="3200" dirty="0">
                <a:solidFill>
                  <a:srgbClr val="7F7F7F"/>
                </a:solidFill>
                <a:latin typeface="Calibri"/>
                <a:cs typeface="Calibri"/>
              </a:rPr>
              <a:t>(ip</a:t>
            </a:r>
            <a:r>
              <a:rPr sz="3200" spc="-2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3200" dirty="0">
                <a:solidFill>
                  <a:srgbClr val="7F7F7F"/>
                </a:solidFill>
                <a:latin typeface="Calibri"/>
                <a:cs typeface="Calibri"/>
              </a:rPr>
              <a:t>th</a:t>
            </a:r>
            <a:r>
              <a:rPr sz="32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3200" dirty="0">
                <a:solidFill>
                  <a:srgbClr val="7F7F7F"/>
                </a:solidFill>
                <a:latin typeface="Calibri"/>
                <a:cs typeface="Calibri"/>
              </a:rPr>
              <a:t>n n</a:t>
            </a:r>
            <a:r>
              <a:rPr sz="32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3200" spc="-15" dirty="0">
                <a:solidFill>
                  <a:srgbClr val="7F7F7F"/>
                </a:solidFill>
                <a:latin typeface="Calibri"/>
                <a:cs typeface="Calibri"/>
              </a:rPr>
              <a:t>teb</a:t>
            </a:r>
            <a:r>
              <a:rPr sz="3200" spc="-5" dirty="0">
                <a:solidFill>
                  <a:srgbClr val="7F7F7F"/>
                </a:solidFill>
                <a:latin typeface="Calibri"/>
                <a:cs typeface="Calibri"/>
              </a:rPr>
              <a:t>oo</a:t>
            </a:r>
            <a:r>
              <a:rPr sz="3200" spc="-15" dirty="0">
                <a:solidFill>
                  <a:srgbClr val="7F7F7F"/>
                </a:solidFill>
                <a:latin typeface="Calibri"/>
                <a:cs typeface="Calibri"/>
              </a:rPr>
              <a:t>k)</a:t>
            </a:r>
            <a:endParaRPr sz="32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116092" y="292942"/>
            <a:ext cx="3945890" cy="50863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3200" dirty="0">
                <a:solidFill>
                  <a:srgbClr val="F79646"/>
                </a:solidFill>
                <a:latin typeface="Calibri"/>
                <a:cs typeface="Calibri"/>
              </a:rPr>
              <a:t>Cu</a:t>
            </a:r>
            <a:r>
              <a:rPr sz="3200" spc="-20" dirty="0">
                <a:solidFill>
                  <a:srgbClr val="F79646"/>
                </a:solidFill>
                <a:latin typeface="Calibri"/>
                <a:cs typeface="Calibri"/>
              </a:rPr>
              <a:t>r</a:t>
            </a:r>
            <a:r>
              <a:rPr sz="3200" dirty="0">
                <a:solidFill>
                  <a:srgbClr val="F79646"/>
                </a:solidFill>
                <a:latin typeface="Calibri"/>
                <a:cs typeface="Calibri"/>
              </a:rPr>
              <a:t>s</a:t>
            </a:r>
            <a:r>
              <a:rPr sz="3200" spc="-20" dirty="0">
                <a:solidFill>
                  <a:srgbClr val="F79646"/>
                </a:solidFill>
                <a:latin typeface="Calibri"/>
                <a:cs typeface="Calibri"/>
              </a:rPr>
              <a:t>e </a:t>
            </a:r>
            <a:r>
              <a:rPr sz="3200" spc="-5" dirty="0">
                <a:solidFill>
                  <a:srgbClr val="F79646"/>
                </a:solidFill>
                <a:latin typeface="Calibri"/>
                <a:cs typeface="Calibri"/>
              </a:rPr>
              <a:t>o</a:t>
            </a:r>
            <a:r>
              <a:rPr sz="3200" dirty="0">
                <a:solidFill>
                  <a:srgbClr val="F79646"/>
                </a:solidFill>
                <a:latin typeface="Calibri"/>
                <a:cs typeface="Calibri"/>
              </a:rPr>
              <a:t>f </a:t>
            </a:r>
            <a:r>
              <a:rPr sz="3200" spc="-5" dirty="0">
                <a:solidFill>
                  <a:srgbClr val="F79646"/>
                </a:solidFill>
                <a:latin typeface="Calibri"/>
                <a:cs typeface="Calibri"/>
              </a:rPr>
              <a:t>D</a:t>
            </a:r>
            <a:r>
              <a:rPr sz="3200" dirty="0">
                <a:solidFill>
                  <a:srgbClr val="F79646"/>
                </a:solidFill>
                <a:latin typeface="Calibri"/>
                <a:cs typeface="Calibri"/>
              </a:rPr>
              <a:t>i</a:t>
            </a:r>
            <a:r>
              <a:rPr sz="3200" spc="-25" dirty="0">
                <a:solidFill>
                  <a:srgbClr val="F79646"/>
                </a:solidFill>
                <a:latin typeface="Calibri"/>
                <a:cs typeface="Calibri"/>
              </a:rPr>
              <a:t>mensi</a:t>
            </a:r>
            <a:r>
              <a:rPr sz="3200" spc="-5" dirty="0">
                <a:solidFill>
                  <a:srgbClr val="F79646"/>
                </a:solidFill>
                <a:latin typeface="Calibri"/>
                <a:cs typeface="Calibri"/>
              </a:rPr>
              <a:t>o</a:t>
            </a:r>
            <a:r>
              <a:rPr sz="3200" dirty="0">
                <a:solidFill>
                  <a:srgbClr val="F79646"/>
                </a:solidFill>
                <a:latin typeface="Calibri"/>
                <a:cs typeface="Calibri"/>
              </a:rPr>
              <a:t>nali</a:t>
            </a:r>
            <a:r>
              <a:rPr sz="3200" spc="-15" dirty="0">
                <a:solidFill>
                  <a:srgbClr val="F79646"/>
                </a:solidFill>
                <a:latin typeface="Calibri"/>
                <a:cs typeface="Calibri"/>
              </a:rPr>
              <a:t>ty</a:t>
            </a:r>
            <a:endParaRPr sz="32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941426" y="5178829"/>
            <a:ext cx="2726573" cy="8437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7990648" y="5312763"/>
            <a:ext cx="2530629" cy="632853"/>
          </a:xfrm>
          <a:custGeom>
            <a:avLst/>
            <a:gdLst/>
            <a:ahLst/>
            <a:cxnLst/>
            <a:rect l="l" t="t" r="r" b="b"/>
            <a:pathLst>
              <a:path w="2530629" h="632853">
                <a:moveTo>
                  <a:pt x="0" y="632853"/>
                </a:moveTo>
                <a:lnTo>
                  <a:pt x="2530629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0422417" y="5273973"/>
            <a:ext cx="123311" cy="114386"/>
          </a:xfrm>
          <a:custGeom>
            <a:avLst/>
            <a:gdLst/>
            <a:ahLst/>
            <a:cxnLst/>
            <a:rect l="l" t="t" r="r" b="b"/>
            <a:pathLst>
              <a:path w="123311" h="114386">
                <a:moveTo>
                  <a:pt x="10965" y="0"/>
                </a:moveTo>
                <a:lnTo>
                  <a:pt x="3916" y="3872"/>
                </a:lnTo>
                <a:lnTo>
                  <a:pt x="0" y="17341"/>
                </a:lnTo>
                <a:lnTo>
                  <a:pt x="3870" y="24390"/>
                </a:lnTo>
                <a:lnTo>
                  <a:pt x="74408" y="44904"/>
                </a:lnTo>
                <a:lnTo>
                  <a:pt x="21831" y="96206"/>
                </a:lnTo>
                <a:lnTo>
                  <a:pt x="21732" y="104246"/>
                </a:lnTo>
                <a:lnTo>
                  <a:pt x="31529" y="114287"/>
                </a:lnTo>
                <a:lnTo>
                  <a:pt x="39569" y="114386"/>
                </a:lnTo>
                <a:lnTo>
                  <a:pt x="123311" y="32674"/>
                </a:lnTo>
                <a:lnTo>
                  <a:pt x="1096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7845829" y="4110643"/>
            <a:ext cx="295101" cy="1928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7993400" y="4261223"/>
            <a:ext cx="0" cy="1710725"/>
          </a:xfrm>
          <a:custGeom>
            <a:avLst/>
            <a:gdLst/>
            <a:ahLst/>
            <a:cxnLst/>
            <a:rect l="l" t="t" r="r" b="b"/>
            <a:pathLst>
              <a:path h="1710725">
                <a:moveTo>
                  <a:pt x="0" y="1710725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7934445" y="4236017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59" y="50410"/>
                </a:lnTo>
                <a:lnTo>
                  <a:pt x="58954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8" y="101065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949737" y="5843847"/>
            <a:ext cx="2506286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7993401" y="5971951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0192861" y="5912997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3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5" y="21940"/>
                </a:lnTo>
                <a:lnTo>
                  <a:pt x="65498" y="58954"/>
                </a:lnTo>
                <a:lnTo>
                  <a:pt x="2045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3" y="117908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148664" y="4593554"/>
            <a:ext cx="45107" cy="51301"/>
          </a:xfrm>
          <a:custGeom>
            <a:avLst/>
            <a:gdLst/>
            <a:ahLst/>
            <a:cxnLst/>
            <a:rect l="l" t="t" r="r" b="b"/>
            <a:pathLst>
              <a:path w="45107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10"/>
                </a:lnTo>
                <a:lnTo>
                  <a:pt x="25191" y="51301"/>
                </a:lnTo>
                <a:lnTo>
                  <a:pt x="35605" y="46499"/>
                </a:lnTo>
                <a:lnTo>
                  <a:pt x="42760" y="35294"/>
                </a:lnTo>
                <a:lnTo>
                  <a:pt x="45107" y="18271"/>
                </a:lnTo>
                <a:lnTo>
                  <a:pt x="39957" y="7699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148663" y="4593554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114308" y="5939443"/>
            <a:ext cx="926868" cy="91855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277099" y="5971948"/>
            <a:ext cx="707867" cy="807072"/>
          </a:xfrm>
          <a:custGeom>
            <a:avLst/>
            <a:gdLst/>
            <a:ahLst/>
            <a:cxnLst/>
            <a:rect l="l" t="t" r="r" b="b"/>
            <a:pathLst>
              <a:path w="707867" h="807072">
                <a:moveTo>
                  <a:pt x="707867" y="0"/>
                </a:moveTo>
                <a:lnTo>
                  <a:pt x="0" y="807072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7260480" y="6678619"/>
            <a:ext cx="114551" cy="119350"/>
          </a:xfrm>
          <a:custGeom>
            <a:avLst/>
            <a:gdLst/>
            <a:ahLst/>
            <a:cxnLst/>
            <a:rect l="l" t="t" r="r" b="b"/>
            <a:pathLst>
              <a:path w="114551" h="119350">
                <a:moveTo>
                  <a:pt x="28985" y="0"/>
                </a:moveTo>
                <a:lnTo>
                  <a:pt x="22318" y="4496"/>
                </a:lnTo>
                <a:lnTo>
                  <a:pt x="0" y="119350"/>
                </a:lnTo>
                <a:lnTo>
                  <a:pt x="110962" y="82244"/>
                </a:lnTo>
                <a:lnTo>
                  <a:pt x="111357" y="81452"/>
                </a:lnTo>
                <a:lnTo>
                  <a:pt x="33239" y="81452"/>
                </a:lnTo>
                <a:lnTo>
                  <a:pt x="47251" y="9342"/>
                </a:lnTo>
                <a:lnTo>
                  <a:pt x="42754" y="2675"/>
                </a:lnTo>
                <a:lnTo>
                  <a:pt x="28985" y="0"/>
                </a:lnTo>
                <a:close/>
              </a:path>
              <a:path w="114551" h="119350">
                <a:moveTo>
                  <a:pt x="102906" y="58155"/>
                </a:moveTo>
                <a:lnTo>
                  <a:pt x="33239" y="81452"/>
                </a:lnTo>
                <a:lnTo>
                  <a:pt x="111357" y="81452"/>
                </a:lnTo>
                <a:lnTo>
                  <a:pt x="114551" y="75048"/>
                </a:lnTo>
                <a:lnTo>
                  <a:pt x="110102" y="61744"/>
                </a:lnTo>
                <a:lnTo>
                  <a:pt x="102906" y="58155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142" name="Content Placeholder 141">
            <a:extLst>
              <a:ext uri="{FF2B5EF4-FFF2-40B4-BE49-F238E27FC236}">
                <a16:creationId xmlns:a16="http://schemas.microsoft.com/office/drawing/2014/main" id="{B803616D-D0D8-264F-98C8-07D0BEBC3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object 17"/>
          <p:cNvSpPr/>
          <p:nvPr/>
        </p:nvSpPr>
        <p:spPr>
          <a:xfrm>
            <a:off x="9594262" y="4800100"/>
            <a:ext cx="45107" cy="51300"/>
          </a:xfrm>
          <a:custGeom>
            <a:avLst/>
            <a:gdLst/>
            <a:ahLst/>
            <a:cxnLst/>
            <a:rect l="l" t="t" r="r" b="b"/>
            <a:pathLst>
              <a:path w="45107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1"/>
                </a:lnTo>
                <a:lnTo>
                  <a:pt x="11707" y="47508"/>
                </a:lnTo>
                <a:lnTo>
                  <a:pt x="25191" y="51300"/>
                </a:lnTo>
                <a:lnTo>
                  <a:pt x="35605" y="46498"/>
                </a:lnTo>
                <a:lnTo>
                  <a:pt x="42760" y="35293"/>
                </a:lnTo>
                <a:lnTo>
                  <a:pt x="45107" y="18271"/>
                </a:lnTo>
                <a:lnTo>
                  <a:pt x="39957" y="7699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9594261" y="480010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941426" y="4617720"/>
            <a:ext cx="2514599" cy="140485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993400" y="4754704"/>
            <a:ext cx="2293000" cy="1190913"/>
          </a:xfrm>
          <a:custGeom>
            <a:avLst/>
            <a:gdLst/>
            <a:ahLst/>
            <a:cxnLst/>
            <a:rect l="l" t="t" r="r" b="b"/>
            <a:pathLst>
              <a:path w="2293000" h="1190913">
                <a:moveTo>
                  <a:pt x="0" y="1190913"/>
                </a:moveTo>
                <a:lnTo>
                  <a:pt x="229300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0185262" y="4737349"/>
            <a:ext cx="123507" cy="106405"/>
          </a:xfrm>
          <a:custGeom>
            <a:avLst/>
            <a:gdLst/>
            <a:ahLst/>
            <a:cxnLst/>
            <a:rect l="l" t="t" r="r" b="b"/>
            <a:pathLst>
              <a:path w="123507" h="106405">
                <a:moveTo>
                  <a:pt x="6645" y="0"/>
                </a:moveTo>
                <a:lnTo>
                  <a:pt x="687" y="5400"/>
                </a:lnTo>
                <a:lnTo>
                  <a:pt x="0" y="19410"/>
                </a:lnTo>
                <a:lnTo>
                  <a:pt x="5400" y="25369"/>
                </a:lnTo>
                <a:lnTo>
                  <a:pt x="78771" y="28971"/>
                </a:lnTo>
                <a:lnTo>
                  <a:pt x="39521" y="91065"/>
                </a:lnTo>
                <a:lnTo>
                  <a:pt x="41288" y="98910"/>
                </a:lnTo>
                <a:lnTo>
                  <a:pt x="53145" y="106405"/>
                </a:lnTo>
                <a:lnTo>
                  <a:pt x="60990" y="104636"/>
                </a:lnTo>
                <a:lnTo>
                  <a:pt x="123507" y="5736"/>
                </a:lnTo>
                <a:lnTo>
                  <a:pt x="66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7941425" y="4405746"/>
            <a:ext cx="2024148" cy="161682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7993401" y="4548962"/>
            <a:ext cx="1804897" cy="1396655"/>
          </a:xfrm>
          <a:custGeom>
            <a:avLst/>
            <a:gdLst/>
            <a:ahLst/>
            <a:cxnLst/>
            <a:rect l="l" t="t" r="r" b="b"/>
            <a:pathLst>
              <a:path w="1804897" h="1396655">
                <a:moveTo>
                  <a:pt x="0" y="1396655"/>
                </a:moveTo>
                <a:lnTo>
                  <a:pt x="1804897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9697325" y="4533536"/>
            <a:ext cx="108434" cy="111615"/>
          </a:xfrm>
          <a:custGeom>
            <a:avLst/>
            <a:gdLst/>
            <a:ahLst/>
            <a:cxnLst/>
            <a:rect l="l" t="t" r="r" b="b"/>
            <a:pathLst>
              <a:path w="108434" h="111615">
                <a:moveTo>
                  <a:pt x="108434" y="30849"/>
                </a:moveTo>
                <a:lnTo>
                  <a:pt x="81037" y="30849"/>
                </a:lnTo>
                <a:lnTo>
                  <a:pt x="53506" y="98955"/>
                </a:lnTo>
                <a:lnTo>
                  <a:pt x="56647" y="106358"/>
                </a:lnTo>
                <a:lnTo>
                  <a:pt x="69653" y="111615"/>
                </a:lnTo>
                <a:lnTo>
                  <a:pt x="77055" y="108474"/>
                </a:lnTo>
                <a:lnTo>
                  <a:pt x="108434" y="30849"/>
                </a:lnTo>
                <a:close/>
              </a:path>
              <a:path w="108434" h="111615">
                <a:moveTo>
                  <a:pt x="120905" y="0"/>
                </a:moveTo>
                <a:lnTo>
                  <a:pt x="4897" y="15224"/>
                </a:lnTo>
                <a:lnTo>
                  <a:pt x="0" y="21602"/>
                </a:lnTo>
                <a:lnTo>
                  <a:pt x="1823" y="35511"/>
                </a:lnTo>
                <a:lnTo>
                  <a:pt x="8201" y="40408"/>
                </a:lnTo>
                <a:lnTo>
                  <a:pt x="81037" y="30849"/>
                </a:lnTo>
                <a:lnTo>
                  <a:pt x="108434" y="30849"/>
                </a:lnTo>
                <a:lnTo>
                  <a:pt x="12090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7941425" y="5935286"/>
            <a:ext cx="1866206" cy="90193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7993400" y="5971952"/>
            <a:ext cx="1642844" cy="690323"/>
          </a:xfrm>
          <a:custGeom>
            <a:avLst/>
            <a:gdLst/>
            <a:ahLst/>
            <a:cxnLst/>
            <a:rect l="l" t="t" r="r" b="b"/>
            <a:pathLst>
              <a:path w="1642844" h="690323">
                <a:moveTo>
                  <a:pt x="0" y="0"/>
                </a:moveTo>
                <a:lnTo>
                  <a:pt x="1642844" y="690323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9535272" y="6577411"/>
            <a:ext cx="124209" cy="109827"/>
          </a:xfrm>
          <a:custGeom>
            <a:avLst/>
            <a:gdLst/>
            <a:ahLst/>
            <a:cxnLst/>
            <a:rect l="l" t="t" r="r" b="b"/>
            <a:pathLst>
              <a:path w="124209" h="109827">
                <a:moveTo>
                  <a:pt x="45913" y="0"/>
                </a:moveTo>
                <a:lnTo>
                  <a:pt x="34702" y="8432"/>
                </a:lnTo>
                <a:lnTo>
                  <a:pt x="33576" y="16394"/>
                </a:lnTo>
                <a:lnTo>
                  <a:pt x="77735" y="75099"/>
                </a:lnTo>
                <a:lnTo>
                  <a:pt x="4898" y="84642"/>
                </a:lnTo>
                <a:lnTo>
                  <a:pt x="0" y="91019"/>
                </a:lnTo>
                <a:lnTo>
                  <a:pt x="1822" y="104928"/>
                </a:lnTo>
                <a:lnTo>
                  <a:pt x="8197" y="109827"/>
                </a:lnTo>
                <a:lnTo>
                  <a:pt x="124209" y="94627"/>
                </a:lnTo>
                <a:lnTo>
                  <a:pt x="53874" y="1125"/>
                </a:lnTo>
                <a:lnTo>
                  <a:pt x="4591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7941426" y="5964381"/>
            <a:ext cx="814647" cy="87283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7995190" y="5998285"/>
            <a:ext cx="596599" cy="655256"/>
          </a:xfrm>
          <a:custGeom>
            <a:avLst/>
            <a:gdLst/>
            <a:ahLst/>
            <a:cxnLst/>
            <a:rect l="l" t="t" r="r" b="b"/>
            <a:pathLst>
              <a:path w="596599" h="655256">
                <a:moveTo>
                  <a:pt x="0" y="0"/>
                </a:moveTo>
                <a:lnTo>
                  <a:pt x="596599" y="655256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8493404" y="6553386"/>
            <a:ext cx="115354" cy="118792"/>
          </a:xfrm>
          <a:custGeom>
            <a:avLst/>
            <a:gdLst/>
            <a:ahLst/>
            <a:cxnLst/>
            <a:rect l="l" t="t" r="r" b="b"/>
            <a:pathLst>
              <a:path w="115354" h="118792">
                <a:moveTo>
                  <a:pt x="11328" y="59518"/>
                </a:moveTo>
                <a:lnTo>
                  <a:pt x="4199" y="63240"/>
                </a:lnTo>
                <a:lnTo>
                  <a:pt x="0" y="76624"/>
                </a:lnTo>
                <a:lnTo>
                  <a:pt x="3722" y="83752"/>
                </a:lnTo>
                <a:lnTo>
                  <a:pt x="115354" y="118792"/>
                </a:lnTo>
                <a:lnTo>
                  <a:pt x="107389" y="81517"/>
                </a:lnTo>
                <a:lnTo>
                  <a:pt x="81415" y="81517"/>
                </a:lnTo>
                <a:lnTo>
                  <a:pt x="11328" y="59518"/>
                </a:lnTo>
                <a:close/>
              </a:path>
              <a:path w="115354" h="118792">
                <a:moveTo>
                  <a:pt x="84157" y="0"/>
                </a:moveTo>
                <a:lnTo>
                  <a:pt x="70439" y="2931"/>
                </a:lnTo>
                <a:lnTo>
                  <a:pt x="66066" y="9679"/>
                </a:lnTo>
                <a:lnTo>
                  <a:pt x="81415" y="81517"/>
                </a:lnTo>
                <a:lnTo>
                  <a:pt x="107389" y="81517"/>
                </a:lnTo>
                <a:lnTo>
                  <a:pt x="90906" y="4372"/>
                </a:lnTo>
                <a:lnTo>
                  <a:pt x="84157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704513" y="5968539"/>
            <a:ext cx="332509" cy="86867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7857018" y="5998286"/>
            <a:ext cx="122278" cy="648849"/>
          </a:xfrm>
          <a:custGeom>
            <a:avLst/>
            <a:gdLst/>
            <a:ahLst/>
            <a:cxnLst/>
            <a:rect l="l" t="t" r="r" b="b"/>
            <a:pathLst>
              <a:path w="122278" h="648849">
                <a:moveTo>
                  <a:pt x="122278" y="0"/>
                </a:moveTo>
                <a:lnTo>
                  <a:pt x="0" y="648849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7813133" y="6549704"/>
            <a:ext cx="115868" cy="122198"/>
          </a:xfrm>
          <a:custGeom>
            <a:avLst/>
            <a:gdLst/>
            <a:ahLst/>
            <a:cxnLst/>
            <a:rect l="l" t="t" r="r" b="b"/>
            <a:pathLst>
              <a:path w="115868" h="122198">
                <a:moveTo>
                  <a:pt x="16667" y="0"/>
                </a:moveTo>
                <a:lnTo>
                  <a:pt x="3450" y="4701"/>
                </a:lnTo>
                <a:lnTo>
                  <a:pt x="0" y="11964"/>
                </a:lnTo>
                <a:lnTo>
                  <a:pt x="39217" y="122198"/>
                </a:lnTo>
                <a:lnTo>
                  <a:pt x="82172" y="72661"/>
                </a:lnTo>
                <a:lnTo>
                  <a:pt x="48553" y="72661"/>
                </a:lnTo>
                <a:lnTo>
                  <a:pt x="23930" y="3451"/>
                </a:lnTo>
                <a:lnTo>
                  <a:pt x="16667" y="0"/>
                </a:lnTo>
                <a:close/>
              </a:path>
              <a:path w="115868" h="122198">
                <a:moveTo>
                  <a:pt x="104698" y="16590"/>
                </a:moveTo>
                <a:lnTo>
                  <a:pt x="96678" y="17160"/>
                </a:lnTo>
                <a:lnTo>
                  <a:pt x="48553" y="72661"/>
                </a:lnTo>
                <a:lnTo>
                  <a:pt x="82172" y="72661"/>
                </a:lnTo>
                <a:lnTo>
                  <a:pt x="115868" y="33800"/>
                </a:lnTo>
                <a:lnTo>
                  <a:pt x="115296" y="25779"/>
                </a:lnTo>
                <a:lnTo>
                  <a:pt x="104698" y="1659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794269" y="4081549"/>
            <a:ext cx="1242752" cy="193686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955509" y="4231490"/>
            <a:ext cx="1023788" cy="1714126"/>
          </a:xfrm>
          <a:custGeom>
            <a:avLst/>
            <a:gdLst/>
            <a:ahLst/>
            <a:cxnLst/>
            <a:rect l="l" t="t" r="r" b="b"/>
            <a:pathLst>
              <a:path w="1023788" h="1714126">
                <a:moveTo>
                  <a:pt x="1023788" y="17141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942585" y="4209851"/>
            <a:ext cx="104667" cy="122623"/>
          </a:xfrm>
          <a:custGeom>
            <a:avLst/>
            <a:gdLst/>
            <a:ahLst/>
            <a:cxnLst/>
            <a:rect l="l" t="t" r="r" b="b"/>
            <a:pathLst>
              <a:path w="104667" h="122623">
                <a:moveTo>
                  <a:pt x="0" y="0"/>
                </a:moveTo>
                <a:lnTo>
                  <a:pt x="1209" y="116996"/>
                </a:lnTo>
                <a:lnTo>
                  <a:pt x="6954" y="122623"/>
                </a:lnTo>
                <a:lnTo>
                  <a:pt x="20981" y="122478"/>
                </a:lnTo>
                <a:lnTo>
                  <a:pt x="26607" y="116734"/>
                </a:lnTo>
                <a:lnTo>
                  <a:pt x="25849" y="43277"/>
                </a:lnTo>
                <a:lnTo>
                  <a:pt x="78413" y="43277"/>
                </a:lnTo>
                <a:lnTo>
                  <a:pt x="0" y="0"/>
                </a:lnTo>
                <a:close/>
              </a:path>
              <a:path w="104667" h="122623">
                <a:moveTo>
                  <a:pt x="78413" y="43277"/>
                </a:moveTo>
                <a:lnTo>
                  <a:pt x="25849" y="43277"/>
                </a:lnTo>
                <a:lnTo>
                  <a:pt x="90163" y="78774"/>
                </a:lnTo>
                <a:lnTo>
                  <a:pt x="97889" y="76544"/>
                </a:lnTo>
                <a:lnTo>
                  <a:pt x="104667" y="64262"/>
                </a:lnTo>
                <a:lnTo>
                  <a:pt x="102436" y="56536"/>
                </a:lnTo>
                <a:lnTo>
                  <a:pt x="78413" y="43277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97188" y="4110643"/>
            <a:ext cx="739832" cy="185789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7451831" y="4260174"/>
            <a:ext cx="527467" cy="1637462"/>
          </a:xfrm>
          <a:custGeom>
            <a:avLst/>
            <a:gdLst/>
            <a:ahLst/>
            <a:cxnLst/>
            <a:rect l="l" t="t" r="r" b="b"/>
            <a:pathLst>
              <a:path w="527467" h="1637462">
                <a:moveTo>
                  <a:pt x="527467" y="1637462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7418976" y="4236183"/>
            <a:ext cx="112665" cy="124059"/>
          </a:xfrm>
          <a:custGeom>
            <a:avLst/>
            <a:gdLst/>
            <a:ahLst/>
            <a:cxnLst/>
            <a:rect l="l" t="t" r="r" b="b"/>
            <a:pathLst>
              <a:path w="112665" h="124059">
                <a:moveTo>
                  <a:pt x="25126" y="0"/>
                </a:moveTo>
                <a:lnTo>
                  <a:pt x="0" y="114273"/>
                </a:lnTo>
                <a:lnTo>
                  <a:pt x="4331" y="121047"/>
                </a:lnTo>
                <a:lnTo>
                  <a:pt x="18032" y="124059"/>
                </a:lnTo>
                <a:lnTo>
                  <a:pt x="24806" y="119727"/>
                </a:lnTo>
                <a:lnTo>
                  <a:pt x="40582" y="47981"/>
                </a:lnTo>
                <a:lnTo>
                  <a:pt x="78624" y="47981"/>
                </a:lnTo>
                <a:lnTo>
                  <a:pt x="25126" y="0"/>
                </a:lnTo>
                <a:close/>
              </a:path>
              <a:path w="112665" h="124059">
                <a:moveTo>
                  <a:pt x="78624" y="47981"/>
                </a:moveTo>
                <a:lnTo>
                  <a:pt x="40582" y="47981"/>
                </a:lnTo>
                <a:lnTo>
                  <a:pt x="95270" y="97029"/>
                </a:lnTo>
                <a:lnTo>
                  <a:pt x="103299" y="96593"/>
                </a:lnTo>
                <a:lnTo>
                  <a:pt x="112665" y="86150"/>
                </a:lnTo>
                <a:lnTo>
                  <a:pt x="112228" y="78121"/>
                </a:lnTo>
                <a:lnTo>
                  <a:pt x="78624" y="47981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7966364" y="4289367"/>
            <a:ext cx="997527" cy="1729046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8024659" y="4436846"/>
            <a:ext cx="782934" cy="1508771"/>
          </a:xfrm>
          <a:custGeom>
            <a:avLst/>
            <a:gdLst/>
            <a:ahLst/>
            <a:cxnLst/>
            <a:rect l="l" t="t" r="r" b="b"/>
            <a:pathLst>
              <a:path w="782934" h="1508771">
                <a:moveTo>
                  <a:pt x="0" y="1508771"/>
                </a:moveTo>
                <a:lnTo>
                  <a:pt x="78293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8718558" y="4414473"/>
            <a:ext cx="106422" cy="123512"/>
          </a:xfrm>
          <a:custGeom>
            <a:avLst/>
            <a:gdLst/>
            <a:ahLst/>
            <a:cxnLst/>
            <a:rect l="l" t="t" r="r" b="b"/>
            <a:pathLst>
              <a:path w="106422" h="123512">
                <a:moveTo>
                  <a:pt x="102856" y="44744"/>
                </a:moveTo>
                <a:lnTo>
                  <a:pt x="77425" y="44744"/>
                </a:lnTo>
                <a:lnTo>
                  <a:pt x="81052" y="118113"/>
                </a:lnTo>
                <a:lnTo>
                  <a:pt x="87012" y="123512"/>
                </a:lnTo>
                <a:lnTo>
                  <a:pt x="101023" y="122819"/>
                </a:lnTo>
                <a:lnTo>
                  <a:pt x="106422" y="116860"/>
                </a:lnTo>
                <a:lnTo>
                  <a:pt x="102856" y="44744"/>
                </a:lnTo>
                <a:close/>
              </a:path>
              <a:path w="106422" h="123512">
                <a:moveTo>
                  <a:pt x="100643" y="0"/>
                </a:moveTo>
                <a:lnTo>
                  <a:pt x="1765" y="62551"/>
                </a:lnTo>
                <a:lnTo>
                  <a:pt x="0" y="70396"/>
                </a:lnTo>
                <a:lnTo>
                  <a:pt x="7499" y="82251"/>
                </a:lnTo>
                <a:lnTo>
                  <a:pt x="15344" y="84016"/>
                </a:lnTo>
                <a:lnTo>
                  <a:pt x="77425" y="44744"/>
                </a:lnTo>
                <a:lnTo>
                  <a:pt x="102856" y="44744"/>
                </a:lnTo>
                <a:lnTo>
                  <a:pt x="1006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5987935" y="5465617"/>
            <a:ext cx="1999211" cy="536170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159190" y="5598255"/>
            <a:ext cx="1781702" cy="324441"/>
          </a:xfrm>
          <a:custGeom>
            <a:avLst/>
            <a:gdLst/>
            <a:ahLst/>
            <a:cxnLst/>
            <a:rect l="l" t="t" r="r" b="b"/>
            <a:pathLst>
              <a:path w="1781702" h="324441">
                <a:moveTo>
                  <a:pt x="1781702" y="324441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134393" y="5553844"/>
            <a:ext cx="122058" cy="116000"/>
          </a:xfrm>
          <a:custGeom>
            <a:avLst/>
            <a:gdLst/>
            <a:ahLst/>
            <a:cxnLst/>
            <a:rect l="l" t="t" r="r" b="b"/>
            <a:pathLst>
              <a:path w="122058" h="116000">
                <a:moveTo>
                  <a:pt x="109990" y="0"/>
                </a:moveTo>
                <a:lnTo>
                  <a:pt x="0" y="39894"/>
                </a:lnTo>
                <a:lnTo>
                  <a:pt x="88868" y="116000"/>
                </a:lnTo>
                <a:lnTo>
                  <a:pt x="96885" y="115380"/>
                </a:lnTo>
                <a:lnTo>
                  <a:pt x="106009" y="104725"/>
                </a:lnTo>
                <a:lnTo>
                  <a:pt x="105389" y="96708"/>
                </a:lnTo>
                <a:lnTo>
                  <a:pt x="49594" y="48925"/>
                </a:lnTo>
                <a:lnTo>
                  <a:pt x="118652" y="23877"/>
                </a:lnTo>
                <a:lnTo>
                  <a:pt x="122058" y="16593"/>
                </a:lnTo>
                <a:lnTo>
                  <a:pt x="117275" y="3406"/>
                </a:lnTo>
                <a:lnTo>
                  <a:pt x="10999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9928101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9928101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719701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8719701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615061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615060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9493222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9493222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7769542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7769542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6529702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6529702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648582" y="5273637"/>
            <a:ext cx="45109" cy="51300"/>
          </a:xfrm>
          <a:custGeom>
            <a:avLst/>
            <a:gdLst/>
            <a:ahLst/>
            <a:cxnLst/>
            <a:rect l="l" t="t" r="r" b="b"/>
            <a:pathLst>
              <a:path w="45109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5"/>
                </a:lnTo>
                <a:lnTo>
                  <a:pt x="11709" y="47510"/>
                </a:lnTo>
                <a:lnTo>
                  <a:pt x="25194" y="51300"/>
                </a:lnTo>
                <a:lnTo>
                  <a:pt x="35608" y="46497"/>
                </a:lnTo>
                <a:lnTo>
                  <a:pt x="42762" y="35292"/>
                </a:lnTo>
                <a:lnTo>
                  <a:pt x="45109" y="18269"/>
                </a:lnTo>
                <a:lnTo>
                  <a:pt x="39958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648581" y="527363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105462" y="5486511"/>
            <a:ext cx="45108" cy="51299"/>
          </a:xfrm>
          <a:custGeom>
            <a:avLst/>
            <a:gdLst/>
            <a:ahLst/>
            <a:cxnLst/>
            <a:rect l="l" t="t" r="r" b="b"/>
            <a:pathLst>
              <a:path w="45108" h="51299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2"/>
                </a:lnTo>
                <a:lnTo>
                  <a:pt x="11708" y="47509"/>
                </a:lnTo>
                <a:lnTo>
                  <a:pt x="25192" y="51299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105461" y="548651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6577462" y="4565532"/>
            <a:ext cx="45108" cy="51301"/>
          </a:xfrm>
          <a:custGeom>
            <a:avLst/>
            <a:gdLst/>
            <a:ahLst/>
            <a:cxnLst/>
            <a:rect l="l" t="t" r="r" b="b"/>
            <a:pathLst>
              <a:path w="45108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4"/>
                </a:lnTo>
                <a:lnTo>
                  <a:pt x="11708" y="47510"/>
                </a:lnTo>
                <a:lnTo>
                  <a:pt x="25193" y="51301"/>
                </a:lnTo>
                <a:lnTo>
                  <a:pt x="35606" y="46498"/>
                </a:lnTo>
                <a:lnTo>
                  <a:pt x="42761" y="35293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6577462" y="456553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6154102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6154102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7393942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7" y="0"/>
                </a:moveTo>
                <a:lnTo>
                  <a:pt x="3582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7" y="46497"/>
                </a:lnTo>
                <a:lnTo>
                  <a:pt x="42761" y="35292"/>
                </a:lnTo>
                <a:lnTo>
                  <a:pt x="45108" y="18269"/>
                </a:lnTo>
                <a:lnTo>
                  <a:pt x="39957" y="7698"/>
                </a:lnTo>
                <a:lnTo>
                  <a:pt x="29316" y="1044"/>
                </a:lnTo>
                <a:lnTo>
                  <a:pt x="12887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7393942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2417619" y="4256115"/>
            <a:ext cx="290945" cy="1924396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2563244" y="4406088"/>
            <a:ext cx="0" cy="1710726"/>
          </a:xfrm>
          <a:custGeom>
            <a:avLst/>
            <a:gdLst/>
            <a:ahLst/>
            <a:cxnLst/>
            <a:rect l="l" t="t" r="r" b="b"/>
            <a:pathLst>
              <a:path h="1710726">
                <a:moveTo>
                  <a:pt x="0" y="17107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2504290" y="4380885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4" y="0"/>
                </a:moveTo>
                <a:lnTo>
                  <a:pt x="0" y="101064"/>
                </a:lnTo>
                <a:lnTo>
                  <a:pt x="2046" y="108840"/>
                </a:lnTo>
                <a:lnTo>
                  <a:pt x="14163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8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0"/>
                </a:lnTo>
                <a:lnTo>
                  <a:pt x="117908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2517370" y="5989320"/>
            <a:ext cx="2506286" cy="295101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2563245" y="6116815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4762705" y="6057860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5" y="21939"/>
                </a:lnTo>
                <a:lnTo>
                  <a:pt x="65498" y="58954"/>
                </a:lnTo>
                <a:lnTo>
                  <a:pt x="2045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2683472" y="577834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2683472" y="577834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3885995" y="489309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/>
          <p:nvPr/>
        </p:nvSpPr>
        <p:spPr>
          <a:xfrm>
            <a:off x="3885994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8" name="object 78"/>
          <p:cNvSpPr/>
          <p:nvPr/>
        </p:nvSpPr>
        <p:spPr>
          <a:xfrm>
            <a:off x="3406108" y="44754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9" name="object 79"/>
          <p:cNvSpPr/>
          <p:nvPr/>
        </p:nvSpPr>
        <p:spPr>
          <a:xfrm>
            <a:off x="3406108" y="44754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0" name="object 80"/>
          <p:cNvSpPr/>
          <p:nvPr/>
        </p:nvSpPr>
        <p:spPr>
          <a:xfrm>
            <a:off x="3040000" y="482123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1" name="object 81"/>
          <p:cNvSpPr/>
          <p:nvPr/>
        </p:nvSpPr>
        <p:spPr>
          <a:xfrm>
            <a:off x="3040000" y="482124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2" name="object 82"/>
          <p:cNvSpPr/>
          <p:nvPr/>
        </p:nvSpPr>
        <p:spPr>
          <a:xfrm>
            <a:off x="4037251" y="53055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1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3" name="object 83"/>
          <p:cNvSpPr/>
          <p:nvPr/>
        </p:nvSpPr>
        <p:spPr>
          <a:xfrm>
            <a:off x="4037251" y="53055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4" name="object 84"/>
          <p:cNvSpPr/>
          <p:nvPr/>
        </p:nvSpPr>
        <p:spPr>
          <a:xfrm>
            <a:off x="3934223" y="5478577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4"/>
                </a:lnTo>
                <a:lnTo>
                  <a:pt x="107553" y="111242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5" name="object 85"/>
          <p:cNvSpPr/>
          <p:nvPr/>
        </p:nvSpPr>
        <p:spPr>
          <a:xfrm>
            <a:off x="3934222" y="54785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6" name="object 86"/>
          <p:cNvSpPr/>
          <p:nvPr/>
        </p:nvSpPr>
        <p:spPr>
          <a:xfrm>
            <a:off x="3288766" y="5060128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7" name="object 87"/>
          <p:cNvSpPr/>
          <p:nvPr/>
        </p:nvSpPr>
        <p:spPr>
          <a:xfrm>
            <a:off x="3288765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8" name="object 88"/>
          <p:cNvSpPr/>
          <p:nvPr/>
        </p:nvSpPr>
        <p:spPr>
          <a:xfrm>
            <a:off x="3320746" y="5908171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9" name="object 89"/>
          <p:cNvSpPr/>
          <p:nvPr/>
        </p:nvSpPr>
        <p:spPr>
          <a:xfrm>
            <a:off x="3320745" y="590817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0" name="object 90"/>
          <p:cNvSpPr/>
          <p:nvPr/>
        </p:nvSpPr>
        <p:spPr>
          <a:xfrm>
            <a:off x="2968383" y="5518395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1" name="object 91"/>
          <p:cNvSpPr/>
          <p:nvPr/>
        </p:nvSpPr>
        <p:spPr>
          <a:xfrm>
            <a:off x="2968382" y="55183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2" name="object 92"/>
          <p:cNvSpPr/>
          <p:nvPr/>
        </p:nvSpPr>
        <p:spPr>
          <a:xfrm>
            <a:off x="4454574" y="444389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3" name="object 93"/>
          <p:cNvSpPr/>
          <p:nvPr/>
        </p:nvSpPr>
        <p:spPr>
          <a:xfrm>
            <a:off x="4454574" y="444389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4" name="object 94"/>
          <p:cNvSpPr/>
          <p:nvPr/>
        </p:nvSpPr>
        <p:spPr>
          <a:xfrm>
            <a:off x="3703735" y="489309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5" name="object 95"/>
          <p:cNvSpPr/>
          <p:nvPr/>
        </p:nvSpPr>
        <p:spPr>
          <a:xfrm>
            <a:off x="3703734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6" name="object 96"/>
          <p:cNvSpPr/>
          <p:nvPr/>
        </p:nvSpPr>
        <p:spPr>
          <a:xfrm>
            <a:off x="4394202" y="481920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7" name="object 97"/>
          <p:cNvSpPr/>
          <p:nvPr/>
        </p:nvSpPr>
        <p:spPr>
          <a:xfrm>
            <a:off x="4394201" y="48192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8" name="object 98"/>
          <p:cNvSpPr txBox="1"/>
          <p:nvPr/>
        </p:nvSpPr>
        <p:spPr>
          <a:xfrm>
            <a:off x="1866499" y="5175855"/>
            <a:ext cx="638810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Height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99" name="object 99"/>
          <p:cNvSpPr/>
          <p:nvPr/>
        </p:nvSpPr>
        <p:spPr>
          <a:xfrm>
            <a:off x="3468306" y="51895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0" name="object 100"/>
          <p:cNvSpPr/>
          <p:nvPr/>
        </p:nvSpPr>
        <p:spPr>
          <a:xfrm>
            <a:off x="3468306" y="51895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1" name="object 101"/>
          <p:cNvSpPr/>
          <p:nvPr/>
        </p:nvSpPr>
        <p:spPr>
          <a:xfrm>
            <a:off x="3681253" y="59226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2" name="object 102"/>
          <p:cNvSpPr/>
          <p:nvPr/>
        </p:nvSpPr>
        <p:spPr>
          <a:xfrm>
            <a:off x="3681253" y="59226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3" name="object 103"/>
          <p:cNvSpPr/>
          <p:nvPr/>
        </p:nvSpPr>
        <p:spPr>
          <a:xfrm>
            <a:off x="3406108" y="56098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4" name="object 104"/>
          <p:cNvSpPr/>
          <p:nvPr/>
        </p:nvSpPr>
        <p:spPr>
          <a:xfrm>
            <a:off x="3406108" y="56098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5" name="object 105"/>
          <p:cNvSpPr/>
          <p:nvPr/>
        </p:nvSpPr>
        <p:spPr>
          <a:xfrm>
            <a:off x="2851040" y="5296718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6" name="object 106"/>
          <p:cNvSpPr/>
          <p:nvPr/>
        </p:nvSpPr>
        <p:spPr>
          <a:xfrm>
            <a:off x="2851040" y="52967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7" name="object 107"/>
          <p:cNvSpPr/>
          <p:nvPr/>
        </p:nvSpPr>
        <p:spPr>
          <a:xfrm>
            <a:off x="3630543" y="533729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8" name="object 108"/>
          <p:cNvSpPr/>
          <p:nvPr/>
        </p:nvSpPr>
        <p:spPr>
          <a:xfrm>
            <a:off x="3630543" y="533729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9" name="object 109"/>
          <p:cNvSpPr/>
          <p:nvPr/>
        </p:nvSpPr>
        <p:spPr>
          <a:xfrm>
            <a:off x="3612974" y="56675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0" name="object 110"/>
          <p:cNvSpPr/>
          <p:nvPr/>
        </p:nvSpPr>
        <p:spPr>
          <a:xfrm>
            <a:off x="3612974" y="56675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1" name="object 111"/>
          <p:cNvSpPr/>
          <p:nvPr/>
        </p:nvSpPr>
        <p:spPr>
          <a:xfrm>
            <a:off x="4472882" y="5385303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2" name="object 112"/>
          <p:cNvSpPr/>
          <p:nvPr/>
        </p:nvSpPr>
        <p:spPr>
          <a:xfrm>
            <a:off x="4472882" y="538530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3" name="object 113"/>
          <p:cNvSpPr/>
          <p:nvPr/>
        </p:nvSpPr>
        <p:spPr>
          <a:xfrm>
            <a:off x="3617565" y="4703867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4" name="object 114"/>
          <p:cNvSpPr/>
          <p:nvPr/>
        </p:nvSpPr>
        <p:spPr>
          <a:xfrm>
            <a:off x="3617565" y="470386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5" name="object 115"/>
          <p:cNvSpPr/>
          <p:nvPr/>
        </p:nvSpPr>
        <p:spPr>
          <a:xfrm>
            <a:off x="4208560" y="5134285"/>
            <a:ext cx="123909" cy="146528"/>
          </a:xfrm>
          <a:custGeom>
            <a:avLst/>
            <a:gdLst/>
            <a:ahLst/>
            <a:cxnLst/>
            <a:rect l="l" t="t" r="r" b="b"/>
            <a:pathLst>
              <a:path w="123909" h="146528">
                <a:moveTo>
                  <a:pt x="69845" y="0"/>
                </a:moveTo>
                <a:lnTo>
                  <a:pt x="29407" y="12052"/>
                </a:lnTo>
                <a:lnTo>
                  <a:pt x="5138" y="44148"/>
                </a:lnTo>
                <a:lnTo>
                  <a:pt x="0" y="72686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2" y="146528"/>
                </a:lnTo>
                <a:lnTo>
                  <a:pt x="68738" y="145269"/>
                </a:lnTo>
                <a:lnTo>
                  <a:pt x="104414" y="125802"/>
                </a:lnTo>
                <a:lnTo>
                  <a:pt x="122486" y="89042"/>
                </a:lnTo>
                <a:lnTo>
                  <a:pt x="123909" y="74334"/>
                </a:lnTo>
                <a:lnTo>
                  <a:pt x="123861" y="72686"/>
                </a:ln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6" name="object 116"/>
          <p:cNvSpPr/>
          <p:nvPr/>
        </p:nvSpPr>
        <p:spPr>
          <a:xfrm>
            <a:off x="4208560" y="5134286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7" name="object 117"/>
          <p:cNvSpPr/>
          <p:nvPr/>
        </p:nvSpPr>
        <p:spPr>
          <a:xfrm>
            <a:off x="3450760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8" name="object 118"/>
          <p:cNvSpPr/>
          <p:nvPr/>
        </p:nvSpPr>
        <p:spPr>
          <a:xfrm>
            <a:off x="3450760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9" name="object 119"/>
          <p:cNvSpPr/>
          <p:nvPr/>
        </p:nvSpPr>
        <p:spPr>
          <a:xfrm>
            <a:off x="4219890" y="560751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0" name="object 120"/>
          <p:cNvSpPr/>
          <p:nvPr/>
        </p:nvSpPr>
        <p:spPr>
          <a:xfrm>
            <a:off x="4219889" y="560751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1" name="object 121"/>
          <p:cNvSpPr/>
          <p:nvPr/>
        </p:nvSpPr>
        <p:spPr>
          <a:xfrm>
            <a:off x="385726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2" name="object 122"/>
          <p:cNvSpPr/>
          <p:nvPr/>
        </p:nvSpPr>
        <p:spPr>
          <a:xfrm>
            <a:off x="385726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3" name="object 123"/>
          <p:cNvSpPr/>
          <p:nvPr/>
        </p:nvSpPr>
        <p:spPr>
          <a:xfrm>
            <a:off x="3490363" y="58407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4" name="object 124"/>
          <p:cNvSpPr/>
          <p:nvPr/>
        </p:nvSpPr>
        <p:spPr>
          <a:xfrm>
            <a:off x="3490363" y="58407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5" name="object 125"/>
          <p:cNvSpPr/>
          <p:nvPr/>
        </p:nvSpPr>
        <p:spPr>
          <a:xfrm>
            <a:off x="3747885" y="5497369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6" name="object 126"/>
          <p:cNvSpPr/>
          <p:nvPr/>
        </p:nvSpPr>
        <p:spPr>
          <a:xfrm>
            <a:off x="3747885" y="549737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7" name="object 127"/>
          <p:cNvSpPr/>
          <p:nvPr/>
        </p:nvSpPr>
        <p:spPr>
          <a:xfrm>
            <a:off x="3992893" y="59146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8" name="object 128"/>
          <p:cNvSpPr/>
          <p:nvPr/>
        </p:nvSpPr>
        <p:spPr>
          <a:xfrm>
            <a:off x="3992894" y="59146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9" name="object 129"/>
          <p:cNvSpPr/>
          <p:nvPr/>
        </p:nvSpPr>
        <p:spPr>
          <a:xfrm>
            <a:off x="2860546" y="511270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0" name="object 130"/>
          <p:cNvSpPr/>
          <p:nvPr/>
        </p:nvSpPr>
        <p:spPr>
          <a:xfrm>
            <a:off x="2860545" y="51127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1" name="object 131"/>
          <p:cNvSpPr/>
          <p:nvPr/>
        </p:nvSpPr>
        <p:spPr>
          <a:xfrm>
            <a:off x="3288766" y="5404609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2" name="object 132"/>
          <p:cNvSpPr/>
          <p:nvPr/>
        </p:nvSpPr>
        <p:spPr>
          <a:xfrm>
            <a:off x="3288765" y="54046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3" name="object 133"/>
          <p:cNvSpPr/>
          <p:nvPr/>
        </p:nvSpPr>
        <p:spPr>
          <a:xfrm>
            <a:off x="311404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4" name="object 134"/>
          <p:cNvSpPr/>
          <p:nvPr/>
        </p:nvSpPr>
        <p:spPr>
          <a:xfrm>
            <a:off x="311404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5" name="object 135"/>
          <p:cNvSpPr/>
          <p:nvPr/>
        </p:nvSpPr>
        <p:spPr>
          <a:xfrm>
            <a:off x="3681253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6" name="object 136"/>
          <p:cNvSpPr/>
          <p:nvPr/>
        </p:nvSpPr>
        <p:spPr>
          <a:xfrm>
            <a:off x="3681253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7" name="object 137"/>
          <p:cNvSpPr/>
          <p:nvPr/>
        </p:nvSpPr>
        <p:spPr>
          <a:xfrm>
            <a:off x="4044628" y="4963404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8" name="object 138"/>
          <p:cNvSpPr/>
          <p:nvPr/>
        </p:nvSpPr>
        <p:spPr>
          <a:xfrm>
            <a:off x="4044627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9" name="object 139"/>
          <p:cNvSpPr txBox="1"/>
          <p:nvPr/>
        </p:nvSpPr>
        <p:spPr>
          <a:xfrm>
            <a:off x="2756455" y="1210210"/>
            <a:ext cx="7271384" cy="72009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>
              <a:lnSpc>
                <a:spcPts val="2800"/>
              </a:lnSpc>
            </a:pPr>
            <a:r>
              <a:rPr lang="en-CA" sz="2400" dirty="0">
                <a:solidFill>
                  <a:srgbClr val="9BBB59"/>
                </a:solidFill>
                <a:latin typeface="Calibri"/>
                <a:cs typeface="Calibri"/>
              </a:rPr>
              <a:t>Classification</a:t>
            </a:r>
            <a:r>
              <a:rPr sz="2400" spc="-10" dirty="0">
                <a:solidFill>
                  <a:srgbClr val="9BBB59"/>
                </a:solidFill>
                <a:latin typeface="Calibri"/>
                <a:cs typeface="Calibri"/>
              </a:rPr>
              <a:t>, clusterin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g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and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th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er analysis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meth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ds b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 </a:t>
            </a:r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exponentially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di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ﬃ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c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ult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ith in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creasing di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mensi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ns.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40" name="object 140"/>
          <p:cNvSpPr txBox="1"/>
          <p:nvPr/>
        </p:nvSpPr>
        <p:spPr>
          <a:xfrm>
            <a:off x="3304549" y="6194147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941426" y="5178829"/>
            <a:ext cx="2726573" cy="8437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7990648" y="5312763"/>
            <a:ext cx="2530629" cy="632853"/>
          </a:xfrm>
          <a:custGeom>
            <a:avLst/>
            <a:gdLst/>
            <a:ahLst/>
            <a:cxnLst/>
            <a:rect l="l" t="t" r="r" b="b"/>
            <a:pathLst>
              <a:path w="2530629" h="632853">
                <a:moveTo>
                  <a:pt x="0" y="632853"/>
                </a:moveTo>
                <a:lnTo>
                  <a:pt x="2530629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0422417" y="5273973"/>
            <a:ext cx="123311" cy="114386"/>
          </a:xfrm>
          <a:custGeom>
            <a:avLst/>
            <a:gdLst/>
            <a:ahLst/>
            <a:cxnLst/>
            <a:rect l="l" t="t" r="r" b="b"/>
            <a:pathLst>
              <a:path w="123311" h="114386">
                <a:moveTo>
                  <a:pt x="10965" y="0"/>
                </a:moveTo>
                <a:lnTo>
                  <a:pt x="3916" y="3872"/>
                </a:lnTo>
                <a:lnTo>
                  <a:pt x="0" y="17341"/>
                </a:lnTo>
                <a:lnTo>
                  <a:pt x="3870" y="24390"/>
                </a:lnTo>
                <a:lnTo>
                  <a:pt x="74408" y="44904"/>
                </a:lnTo>
                <a:lnTo>
                  <a:pt x="21831" y="96206"/>
                </a:lnTo>
                <a:lnTo>
                  <a:pt x="21732" y="104246"/>
                </a:lnTo>
                <a:lnTo>
                  <a:pt x="31529" y="114287"/>
                </a:lnTo>
                <a:lnTo>
                  <a:pt x="39569" y="114386"/>
                </a:lnTo>
                <a:lnTo>
                  <a:pt x="123311" y="32674"/>
                </a:lnTo>
                <a:lnTo>
                  <a:pt x="1096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7845829" y="4110643"/>
            <a:ext cx="295101" cy="1928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7993400" y="4261223"/>
            <a:ext cx="0" cy="1710725"/>
          </a:xfrm>
          <a:custGeom>
            <a:avLst/>
            <a:gdLst/>
            <a:ahLst/>
            <a:cxnLst/>
            <a:rect l="l" t="t" r="r" b="b"/>
            <a:pathLst>
              <a:path h="1710725">
                <a:moveTo>
                  <a:pt x="0" y="1710725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7934445" y="4236017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59" y="50410"/>
                </a:lnTo>
                <a:lnTo>
                  <a:pt x="58954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8" y="101065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949737" y="5843847"/>
            <a:ext cx="2506286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7993401" y="5971951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0192861" y="5912997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3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5" y="21940"/>
                </a:lnTo>
                <a:lnTo>
                  <a:pt x="65498" y="58954"/>
                </a:lnTo>
                <a:lnTo>
                  <a:pt x="2045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3" y="117908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148664" y="4593554"/>
            <a:ext cx="45107" cy="51301"/>
          </a:xfrm>
          <a:custGeom>
            <a:avLst/>
            <a:gdLst/>
            <a:ahLst/>
            <a:cxnLst/>
            <a:rect l="l" t="t" r="r" b="b"/>
            <a:pathLst>
              <a:path w="45107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10"/>
                </a:lnTo>
                <a:lnTo>
                  <a:pt x="25191" y="51301"/>
                </a:lnTo>
                <a:lnTo>
                  <a:pt x="35605" y="46499"/>
                </a:lnTo>
                <a:lnTo>
                  <a:pt x="42760" y="35294"/>
                </a:lnTo>
                <a:lnTo>
                  <a:pt x="45107" y="18271"/>
                </a:lnTo>
                <a:lnTo>
                  <a:pt x="39957" y="7699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148663" y="4593554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114308" y="5939443"/>
            <a:ext cx="926868" cy="91855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277099" y="5971948"/>
            <a:ext cx="707867" cy="807072"/>
          </a:xfrm>
          <a:custGeom>
            <a:avLst/>
            <a:gdLst/>
            <a:ahLst/>
            <a:cxnLst/>
            <a:rect l="l" t="t" r="r" b="b"/>
            <a:pathLst>
              <a:path w="707867" h="807072">
                <a:moveTo>
                  <a:pt x="707867" y="0"/>
                </a:moveTo>
                <a:lnTo>
                  <a:pt x="0" y="807072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7260480" y="6678619"/>
            <a:ext cx="114551" cy="119350"/>
          </a:xfrm>
          <a:custGeom>
            <a:avLst/>
            <a:gdLst/>
            <a:ahLst/>
            <a:cxnLst/>
            <a:rect l="l" t="t" r="r" b="b"/>
            <a:pathLst>
              <a:path w="114551" h="119350">
                <a:moveTo>
                  <a:pt x="28985" y="0"/>
                </a:moveTo>
                <a:lnTo>
                  <a:pt x="22318" y="4496"/>
                </a:lnTo>
                <a:lnTo>
                  <a:pt x="0" y="119350"/>
                </a:lnTo>
                <a:lnTo>
                  <a:pt x="110962" y="82244"/>
                </a:lnTo>
                <a:lnTo>
                  <a:pt x="111357" y="81452"/>
                </a:lnTo>
                <a:lnTo>
                  <a:pt x="33239" y="81452"/>
                </a:lnTo>
                <a:lnTo>
                  <a:pt x="47251" y="9342"/>
                </a:lnTo>
                <a:lnTo>
                  <a:pt x="42754" y="2675"/>
                </a:lnTo>
                <a:lnTo>
                  <a:pt x="28985" y="0"/>
                </a:lnTo>
                <a:close/>
              </a:path>
              <a:path w="114551" h="119350">
                <a:moveTo>
                  <a:pt x="102906" y="58155"/>
                </a:moveTo>
                <a:lnTo>
                  <a:pt x="33239" y="81452"/>
                </a:lnTo>
                <a:lnTo>
                  <a:pt x="111357" y="81452"/>
                </a:lnTo>
                <a:lnTo>
                  <a:pt x="114551" y="75048"/>
                </a:lnTo>
                <a:lnTo>
                  <a:pt x="110102" y="61744"/>
                </a:lnTo>
                <a:lnTo>
                  <a:pt x="102906" y="58155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142" name="Content Placeholder 141">
            <a:extLst>
              <a:ext uri="{FF2B5EF4-FFF2-40B4-BE49-F238E27FC236}">
                <a16:creationId xmlns:a16="http://schemas.microsoft.com/office/drawing/2014/main" id="{B96A124E-3235-6A4B-8F82-2FFEFE437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object 17"/>
          <p:cNvSpPr/>
          <p:nvPr/>
        </p:nvSpPr>
        <p:spPr>
          <a:xfrm>
            <a:off x="9594262" y="4800100"/>
            <a:ext cx="45107" cy="51300"/>
          </a:xfrm>
          <a:custGeom>
            <a:avLst/>
            <a:gdLst/>
            <a:ahLst/>
            <a:cxnLst/>
            <a:rect l="l" t="t" r="r" b="b"/>
            <a:pathLst>
              <a:path w="45107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1"/>
                </a:lnTo>
                <a:lnTo>
                  <a:pt x="11707" y="47508"/>
                </a:lnTo>
                <a:lnTo>
                  <a:pt x="25191" y="51300"/>
                </a:lnTo>
                <a:lnTo>
                  <a:pt x="35605" y="46498"/>
                </a:lnTo>
                <a:lnTo>
                  <a:pt x="42760" y="35293"/>
                </a:lnTo>
                <a:lnTo>
                  <a:pt x="45107" y="18271"/>
                </a:lnTo>
                <a:lnTo>
                  <a:pt x="39957" y="7699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9594261" y="480010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941426" y="4617720"/>
            <a:ext cx="2514599" cy="140485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993400" y="4754704"/>
            <a:ext cx="2293000" cy="1190913"/>
          </a:xfrm>
          <a:custGeom>
            <a:avLst/>
            <a:gdLst/>
            <a:ahLst/>
            <a:cxnLst/>
            <a:rect l="l" t="t" r="r" b="b"/>
            <a:pathLst>
              <a:path w="2293000" h="1190913">
                <a:moveTo>
                  <a:pt x="0" y="1190913"/>
                </a:moveTo>
                <a:lnTo>
                  <a:pt x="229300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0185262" y="4737349"/>
            <a:ext cx="123507" cy="106405"/>
          </a:xfrm>
          <a:custGeom>
            <a:avLst/>
            <a:gdLst/>
            <a:ahLst/>
            <a:cxnLst/>
            <a:rect l="l" t="t" r="r" b="b"/>
            <a:pathLst>
              <a:path w="123507" h="106405">
                <a:moveTo>
                  <a:pt x="6645" y="0"/>
                </a:moveTo>
                <a:lnTo>
                  <a:pt x="687" y="5400"/>
                </a:lnTo>
                <a:lnTo>
                  <a:pt x="0" y="19410"/>
                </a:lnTo>
                <a:lnTo>
                  <a:pt x="5400" y="25369"/>
                </a:lnTo>
                <a:lnTo>
                  <a:pt x="78771" y="28971"/>
                </a:lnTo>
                <a:lnTo>
                  <a:pt x="39521" y="91065"/>
                </a:lnTo>
                <a:lnTo>
                  <a:pt x="41288" y="98910"/>
                </a:lnTo>
                <a:lnTo>
                  <a:pt x="53145" y="106405"/>
                </a:lnTo>
                <a:lnTo>
                  <a:pt x="60990" y="104636"/>
                </a:lnTo>
                <a:lnTo>
                  <a:pt x="123507" y="5736"/>
                </a:lnTo>
                <a:lnTo>
                  <a:pt x="66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7941425" y="4405746"/>
            <a:ext cx="2024148" cy="161682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7993401" y="4548962"/>
            <a:ext cx="1804897" cy="1396655"/>
          </a:xfrm>
          <a:custGeom>
            <a:avLst/>
            <a:gdLst/>
            <a:ahLst/>
            <a:cxnLst/>
            <a:rect l="l" t="t" r="r" b="b"/>
            <a:pathLst>
              <a:path w="1804897" h="1396655">
                <a:moveTo>
                  <a:pt x="0" y="1396655"/>
                </a:moveTo>
                <a:lnTo>
                  <a:pt x="1804897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9697325" y="4533536"/>
            <a:ext cx="108434" cy="111615"/>
          </a:xfrm>
          <a:custGeom>
            <a:avLst/>
            <a:gdLst/>
            <a:ahLst/>
            <a:cxnLst/>
            <a:rect l="l" t="t" r="r" b="b"/>
            <a:pathLst>
              <a:path w="108434" h="111615">
                <a:moveTo>
                  <a:pt x="108434" y="30849"/>
                </a:moveTo>
                <a:lnTo>
                  <a:pt x="81037" y="30849"/>
                </a:lnTo>
                <a:lnTo>
                  <a:pt x="53506" y="98955"/>
                </a:lnTo>
                <a:lnTo>
                  <a:pt x="56647" y="106358"/>
                </a:lnTo>
                <a:lnTo>
                  <a:pt x="69653" y="111615"/>
                </a:lnTo>
                <a:lnTo>
                  <a:pt x="77055" y="108474"/>
                </a:lnTo>
                <a:lnTo>
                  <a:pt x="108434" y="30849"/>
                </a:lnTo>
                <a:close/>
              </a:path>
              <a:path w="108434" h="111615">
                <a:moveTo>
                  <a:pt x="120905" y="0"/>
                </a:moveTo>
                <a:lnTo>
                  <a:pt x="4897" y="15224"/>
                </a:lnTo>
                <a:lnTo>
                  <a:pt x="0" y="21602"/>
                </a:lnTo>
                <a:lnTo>
                  <a:pt x="1823" y="35511"/>
                </a:lnTo>
                <a:lnTo>
                  <a:pt x="8201" y="40408"/>
                </a:lnTo>
                <a:lnTo>
                  <a:pt x="81037" y="30849"/>
                </a:lnTo>
                <a:lnTo>
                  <a:pt x="108434" y="30849"/>
                </a:lnTo>
                <a:lnTo>
                  <a:pt x="12090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7941425" y="5935286"/>
            <a:ext cx="1866206" cy="90193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7993400" y="5971952"/>
            <a:ext cx="1642844" cy="690323"/>
          </a:xfrm>
          <a:custGeom>
            <a:avLst/>
            <a:gdLst/>
            <a:ahLst/>
            <a:cxnLst/>
            <a:rect l="l" t="t" r="r" b="b"/>
            <a:pathLst>
              <a:path w="1642844" h="690323">
                <a:moveTo>
                  <a:pt x="0" y="0"/>
                </a:moveTo>
                <a:lnTo>
                  <a:pt x="1642844" y="690323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9535272" y="6577411"/>
            <a:ext cx="124209" cy="109827"/>
          </a:xfrm>
          <a:custGeom>
            <a:avLst/>
            <a:gdLst/>
            <a:ahLst/>
            <a:cxnLst/>
            <a:rect l="l" t="t" r="r" b="b"/>
            <a:pathLst>
              <a:path w="124209" h="109827">
                <a:moveTo>
                  <a:pt x="45913" y="0"/>
                </a:moveTo>
                <a:lnTo>
                  <a:pt x="34702" y="8432"/>
                </a:lnTo>
                <a:lnTo>
                  <a:pt x="33576" y="16394"/>
                </a:lnTo>
                <a:lnTo>
                  <a:pt x="77735" y="75099"/>
                </a:lnTo>
                <a:lnTo>
                  <a:pt x="4898" y="84642"/>
                </a:lnTo>
                <a:lnTo>
                  <a:pt x="0" y="91019"/>
                </a:lnTo>
                <a:lnTo>
                  <a:pt x="1822" y="104928"/>
                </a:lnTo>
                <a:lnTo>
                  <a:pt x="8197" y="109827"/>
                </a:lnTo>
                <a:lnTo>
                  <a:pt x="124209" y="94627"/>
                </a:lnTo>
                <a:lnTo>
                  <a:pt x="53874" y="1125"/>
                </a:lnTo>
                <a:lnTo>
                  <a:pt x="4591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7941426" y="5964381"/>
            <a:ext cx="814647" cy="87283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7995190" y="5998285"/>
            <a:ext cx="596599" cy="655256"/>
          </a:xfrm>
          <a:custGeom>
            <a:avLst/>
            <a:gdLst/>
            <a:ahLst/>
            <a:cxnLst/>
            <a:rect l="l" t="t" r="r" b="b"/>
            <a:pathLst>
              <a:path w="596599" h="655256">
                <a:moveTo>
                  <a:pt x="0" y="0"/>
                </a:moveTo>
                <a:lnTo>
                  <a:pt x="596599" y="655256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8493404" y="6553386"/>
            <a:ext cx="115354" cy="118792"/>
          </a:xfrm>
          <a:custGeom>
            <a:avLst/>
            <a:gdLst/>
            <a:ahLst/>
            <a:cxnLst/>
            <a:rect l="l" t="t" r="r" b="b"/>
            <a:pathLst>
              <a:path w="115354" h="118792">
                <a:moveTo>
                  <a:pt x="11328" y="59518"/>
                </a:moveTo>
                <a:lnTo>
                  <a:pt x="4199" y="63240"/>
                </a:lnTo>
                <a:lnTo>
                  <a:pt x="0" y="76624"/>
                </a:lnTo>
                <a:lnTo>
                  <a:pt x="3722" y="83752"/>
                </a:lnTo>
                <a:lnTo>
                  <a:pt x="115354" y="118792"/>
                </a:lnTo>
                <a:lnTo>
                  <a:pt x="107389" y="81517"/>
                </a:lnTo>
                <a:lnTo>
                  <a:pt x="81415" y="81517"/>
                </a:lnTo>
                <a:lnTo>
                  <a:pt x="11328" y="59518"/>
                </a:lnTo>
                <a:close/>
              </a:path>
              <a:path w="115354" h="118792">
                <a:moveTo>
                  <a:pt x="84157" y="0"/>
                </a:moveTo>
                <a:lnTo>
                  <a:pt x="70439" y="2931"/>
                </a:lnTo>
                <a:lnTo>
                  <a:pt x="66066" y="9679"/>
                </a:lnTo>
                <a:lnTo>
                  <a:pt x="81415" y="81517"/>
                </a:lnTo>
                <a:lnTo>
                  <a:pt x="107389" y="81517"/>
                </a:lnTo>
                <a:lnTo>
                  <a:pt x="90906" y="4372"/>
                </a:lnTo>
                <a:lnTo>
                  <a:pt x="84157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704513" y="5968539"/>
            <a:ext cx="332509" cy="86867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7857018" y="5998286"/>
            <a:ext cx="122278" cy="648849"/>
          </a:xfrm>
          <a:custGeom>
            <a:avLst/>
            <a:gdLst/>
            <a:ahLst/>
            <a:cxnLst/>
            <a:rect l="l" t="t" r="r" b="b"/>
            <a:pathLst>
              <a:path w="122278" h="648849">
                <a:moveTo>
                  <a:pt x="122278" y="0"/>
                </a:moveTo>
                <a:lnTo>
                  <a:pt x="0" y="648849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7813133" y="6549704"/>
            <a:ext cx="115868" cy="122198"/>
          </a:xfrm>
          <a:custGeom>
            <a:avLst/>
            <a:gdLst/>
            <a:ahLst/>
            <a:cxnLst/>
            <a:rect l="l" t="t" r="r" b="b"/>
            <a:pathLst>
              <a:path w="115868" h="122198">
                <a:moveTo>
                  <a:pt x="16667" y="0"/>
                </a:moveTo>
                <a:lnTo>
                  <a:pt x="3450" y="4701"/>
                </a:lnTo>
                <a:lnTo>
                  <a:pt x="0" y="11964"/>
                </a:lnTo>
                <a:lnTo>
                  <a:pt x="39217" y="122198"/>
                </a:lnTo>
                <a:lnTo>
                  <a:pt x="82172" y="72661"/>
                </a:lnTo>
                <a:lnTo>
                  <a:pt x="48553" y="72661"/>
                </a:lnTo>
                <a:lnTo>
                  <a:pt x="23930" y="3451"/>
                </a:lnTo>
                <a:lnTo>
                  <a:pt x="16667" y="0"/>
                </a:lnTo>
                <a:close/>
              </a:path>
              <a:path w="115868" h="122198">
                <a:moveTo>
                  <a:pt x="104698" y="16590"/>
                </a:moveTo>
                <a:lnTo>
                  <a:pt x="96678" y="17160"/>
                </a:lnTo>
                <a:lnTo>
                  <a:pt x="48553" y="72661"/>
                </a:lnTo>
                <a:lnTo>
                  <a:pt x="82172" y="72661"/>
                </a:lnTo>
                <a:lnTo>
                  <a:pt x="115868" y="33800"/>
                </a:lnTo>
                <a:lnTo>
                  <a:pt x="115296" y="25779"/>
                </a:lnTo>
                <a:lnTo>
                  <a:pt x="104698" y="1659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794269" y="4081549"/>
            <a:ext cx="1242752" cy="193686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955509" y="4231490"/>
            <a:ext cx="1023788" cy="1714126"/>
          </a:xfrm>
          <a:custGeom>
            <a:avLst/>
            <a:gdLst/>
            <a:ahLst/>
            <a:cxnLst/>
            <a:rect l="l" t="t" r="r" b="b"/>
            <a:pathLst>
              <a:path w="1023788" h="1714126">
                <a:moveTo>
                  <a:pt x="1023788" y="17141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942585" y="4209851"/>
            <a:ext cx="104667" cy="122623"/>
          </a:xfrm>
          <a:custGeom>
            <a:avLst/>
            <a:gdLst/>
            <a:ahLst/>
            <a:cxnLst/>
            <a:rect l="l" t="t" r="r" b="b"/>
            <a:pathLst>
              <a:path w="104667" h="122623">
                <a:moveTo>
                  <a:pt x="0" y="0"/>
                </a:moveTo>
                <a:lnTo>
                  <a:pt x="1209" y="116996"/>
                </a:lnTo>
                <a:lnTo>
                  <a:pt x="6954" y="122623"/>
                </a:lnTo>
                <a:lnTo>
                  <a:pt x="20981" y="122478"/>
                </a:lnTo>
                <a:lnTo>
                  <a:pt x="26607" y="116734"/>
                </a:lnTo>
                <a:lnTo>
                  <a:pt x="25849" y="43277"/>
                </a:lnTo>
                <a:lnTo>
                  <a:pt x="78413" y="43277"/>
                </a:lnTo>
                <a:lnTo>
                  <a:pt x="0" y="0"/>
                </a:lnTo>
                <a:close/>
              </a:path>
              <a:path w="104667" h="122623">
                <a:moveTo>
                  <a:pt x="78413" y="43277"/>
                </a:moveTo>
                <a:lnTo>
                  <a:pt x="25849" y="43277"/>
                </a:lnTo>
                <a:lnTo>
                  <a:pt x="90163" y="78774"/>
                </a:lnTo>
                <a:lnTo>
                  <a:pt x="97889" y="76544"/>
                </a:lnTo>
                <a:lnTo>
                  <a:pt x="104667" y="64262"/>
                </a:lnTo>
                <a:lnTo>
                  <a:pt x="102436" y="56536"/>
                </a:lnTo>
                <a:lnTo>
                  <a:pt x="78413" y="43277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97188" y="4110643"/>
            <a:ext cx="739832" cy="185789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7451831" y="4260174"/>
            <a:ext cx="527467" cy="1637462"/>
          </a:xfrm>
          <a:custGeom>
            <a:avLst/>
            <a:gdLst/>
            <a:ahLst/>
            <a:cxnLst/>
            <a:rect l="l" t="t" r="r" b="b"/>
            <a:pathLst>
              <a:path w="527467" h="1637462">
                <a:moveTo>
                  <a:pt x="527467" y="1637462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7418976" y="4236183"/>
            <a:ext cx="112665" cy="124059"/>
          </a:xfrm>
          <a:custGeom>
            <a:avLst/>
            <a:gdLst/>
            <a:ahLst/>
            <a:cxnLst/>
            <a:rect l="l" t="t" r="r" b="b"/>
            <a:pathLst>
              <a:path w="112665" h="124059">
                <a:moveTo>
                  <a:pt x="25126" y="0"/>
                </a:moveTo>
                <a:lnTo>
                  <a:pt x="0" y="114273"/>
                </a:lnTo>
                <a:lnTo>
                  <a:pt x="4331" y="121047"/>
                </a:lnTo>
                <a:lnTo>
                  <a:pt x="18032" y="124059"/>
                </a:lnTo>
                <a:lnTo>
                  <a:pt x="24806" y="119727"/>
                </a:lnTo>
                <a:lnTo>
                  <a:pt x="40582" y="47981"/>
                </a:lnTo>
                <a:lnTo>
                  <a:pt x="78624" y="47981"/>
                </a:lnTo>
                <a:lnTo>
                  <a:pt x="25126" y="0"/>
                </a:lnTo>
                <a:close/>
              </a:path>
              <a:path w="112665" h="124059">
                <a:moveTo>
                  <a:pt x="78624" y="47981"/>
                </a:moveTo>
                <a:lnTo>
                  <a:pt x="40582" y="47981"/>
                </a:lnTo>
                <a:lnTo>
                  <a:pt x="95270" y="97029"/>
                </a:lnTo>
                <a:lnTo>
                  <a:pt x="103299" y="96593"/>
                </a:lnTo>
                <a:lnTo>
                  <a:pt x="112665" y="86150"/>
                </a:lnTo>
                <a:lnTo>
                  <a:pt x="112228" y="78121"/>
                </a:lnTo>
                <a:lnTo>
                  <a:pt x="78624" y="47981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7966364" y="4289367"/>
            <a:ext cx="997527" cy="1729046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8024659" y="4436846"/>
            <a:ext cx="782934" cy="1508771"/>
          </a:xfrm>
          <a:custGeom>
            <a:avLst/>
            <a:gdLst/>
            <a:ahLst/>
            <a:cxnLst/>
            <a:rect l="l" t="t" r="r" b="b"/>
            <a:pathLst>
              <a:path w="782934" h="1508771">
                <a:moveTo>
                  <a:pt x="0" y="1508771"/>
                </a:moveTo>
                <a:lnTo>
                  <a:pt x="78293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8718558" y="4414473"/>
            <a:ext cx="106422" cy="123512"/>
          </a:xfrm>
          <a:custGeom>
            <a:avLst/>
            <a:gdLst/>
            <a:ahLst/>
            <a:cxnLst/>
            <a:rect l="l" t="t" r="r" b="b"/>
            <a:pathLst>
              <a:path w="106422" h="123512">
                <a:moveTo>
                  <a:pt x="102856" y="44744"/>
                </a:moveTo>
                <a:lnTo>
                  <a:pt x="77425" y="44744"/>
                </a:lnTo>
                <a:lnTo>
                  <a:pt x="81052" y="118113"/>
                </a:lnTo>
                <a:lnTo>
                  <a:pt x="87012" y="123512"/>
                </a:lnTo>
                <a:lnTo>
                  <a:pt x="101023" y="122819"/>
                </a:lnTo>
                <a:lnTo>
                  <a:pt x="106422" y="116860"/>
                </a:lnTo>
                <a:lnTo>
                  <a:pt x="102856" y="44744"/>
                </a:lnTo>
                <a:close/>
              </a:path>
              <a:path w="106422" h="123512">
                <a:moveTo>
                  <a:pt x="100643" y="0"/>
                </a:moveTo>
                <a:lnTo>
                  <a:pt x="1765" y="62551"/>
                </a:lnTo>
                <a:lnTo>
                  <a:pt x="0" y="70396"/>
                </a:lnTo>
                <a:lnTo>
                  <a:pt x="7499" y="82251"/>
                </a:lnTo>
                <a:lnTo>
                  <a:pt x="15344" y="84016"/>
                </a:lnTo>
                <a:lnTo>
                  <a:pt x="77425" y="44744"/>
                </a:lnTo>
                <a:lnTo>
                  <a:pt x="102856" y="44744"/>
                </a:lnTo>
                <a:lnTo>
                  <a:pt x="1006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5987935" y="5465617"/>
            <a:ext cx="1999211" cy="536170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159190" y="5598255"/>
            <a:ext cx="1781702" cy="324441"/>
          </a:xfrm>
          <a:custGeom>
            <a:avLst/>
            <a:gdLst/>
            <a:ahLst/>
            <a:cxnLst/>
            <a:rect l="l" t="t" r="r" b="b"/>
            <a:pathLst>
              <a:path w="1781702" h="324441">
                <a:moveTo>
                  <a:pt x="1781702" y="324441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134393" y="5553844"/>
            <a:ext cx="122058" cy="116000"/>
          </a:xfrm>
          <a:custGeom>
            <a:avLst/>
            <a:gdLst/>
            <a:ahLst/>
            <a:cxnLst/>
            <a:rect l="l" t="t" r="r" b="b"/>
            <a:pathLst>
              <a:path w="122058" h="116000">
                <a:moveTo>
                  <a:pt x="109990" y="0"/>
                </a:moveTo>
                <a:lnTo>
                  <a:pt x="0" y="39894"/>
                </a:lnTo>
                <a:lnTo>
                  <a:pt x="88868" y="116000"/>
                </a:lnTo>
                <a:lnTo>
                  <a:pt x="96885" y="115380"/>
                </a:lnTo>
                <a:lnTo>
                  <a:pt x="106009" y="104725"/>
                </a:lnTo>
                <a:lnTo>
                  <a:pt x="105389" y="96708"/>
                </a:lnTo>
                <a:lnTo>
                  <a:pt x="49594" y="48925"/>
                </a:lnTo>
                <a:lnTo>
                  <a:pt x="118652" y="23877"/>
                </a:lnTo>
                <a:lnTo>
                  <a:pt x="122058" y="16593"/>
                </a:lnTo>
                <a:lnTo>
                  <a:pt x="117275" y="3406"/>
                </a:lnTo>
                <a:lnTo>
                  <a:pt x="10999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9928101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9928101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719701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8719701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615061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615060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9493222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9493222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7769542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7769542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6529702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6529702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648582" y="5273637"/>
            <a:ext cx="45109" cy="51300"/>
          </a:xfrm>
          <a:custGeom>
            <a:avLst/>
            <a:gdLst/>
            <a:ahLst/>
            <a:cxnLst/>
            <a:rect l="l" t="t" r="r" b="b"/>
            <a:pathLst>
              <a:path w="45109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5"/>
                </a:lnTo>
                <a:lnTo>
                  <a:pt x="11709" y="47510"/>
                </a:lnTo>
                <a:lnTo>
                  <a:pt x="25194" y="51300"/>
                </a:lnTo>
                <a:lnTo>
                  <a:pt x="35608" y="46497"/>
                </a:lnTo>
                <a:lnTo>
                  <a:pt x="42762" y="35292"/>
                </a:lnTo>
                <a:lnTo>
                  <a:pt x="45109" y="18269"/>
                </a:lnTo>
                <a:lnTo>
                  <a:pt x="39958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648581" y="527363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105462" y="5486511"/>
            <a:ext cx="45108" cy="51299"/>
          </a:xfrm>
          <a:custGeom>
            <a:avLst/>
            <a:gdLst/>
            <a:ahLst/>
            <a:cxnLst/>
            <a:rect l="l" t="t" r="r" b="b"/>
            <a:pathLst>
              <a:path w="45108" h="51299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2"/>
                </a:lnTo>
                <a:lnTo>
                  <a:pt x="11708" y="47509"/>
                </a:lnTo>
                <a:lnTo>
                  <a:pt x="25192" y="51299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105461" y="548651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6577462" y="4565532"/>
            <a:ext cx="45108" cy="51301"/>
          </a:xfrm>
          <a:custGeom>
            <a:avLst/>
            <a:gdLst/>
            <a:ahLst/>
            <a:cxnLst/>
            <a:rect l="l" t="t" r="r" b="b"/>
            <a:pathLst>
              <a:path w="45108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4"/>
                </a:lnTo>
                <a:lnTo>
                  <a:pt x="11708" y="47510"/>
                </a:lnTo>
                <a:lnTo>
                  <a:pt x="25193" y="51301"/>
                </a:lnTo>
                <a:lnTo>
                  <a:pt x="35606" y="46498"/>
                </a:lnTo>
                <a:lnTo>
                  <a:pt x="42761" y="35293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6577462" y="456553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6154102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6154102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7393942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7" y="0"/>
                </a:moveTo>
                <a:lnTo>
                  <a:pt x="3582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7" y="46497"/>
                </a:lnTo>
                <a:lnTo>
                  <a:pt x="42761" y="35292"/>
                </a:lnTo>
                <a:lnTo>
                  <a:pt x="45108" y="18269"/>
                </a:lnTo>
                <a:lnTo>
                  <a:pt x="39957" y="7698"/>
                </a:lnTo>
                <a:lnTo>
                  <a:pt x="29316" y="1044"/>
                </a:lnTo>
                <a:lnTo>
                  <a:pt x="12887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7393942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2417619" y="4256115"/>
            <a:ext cx="290945" cy="1924396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2563244" y="4406088"/>
            <a:ext cx="0" cy="1710726"/>
          </a:xfrm>
          <a:custGeom>
            <a:avLst/>
            <a:gdLst/>
            <a:ahLst/>
            <a:cxnLst/>
            <a:rect l="l" t="t" r="r" b="b"/>
            <a:pathLst>
              <a:path h="1710726">
                <a:moveTo>
                  <a:pt x="0" y="17107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2504290" y="4380885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4" y="0"/>
                </a:moveTo>
                <a:lnTo>
                  <a:pt x="0" y="101064"/>
                </a:lnTo>
                <a:lnTo>
                  <a:pt x="2046" y="108840"/>
                </a:lnTo>
                <a:lnTo>
                  <a:pt x="14163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8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0"/>
                </a:lnTo>
                <a:lnTo>
                  <a:pt x="117908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2517370" y="5989320"/>
            <a:ext cx="2506286" cy="295101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2563245" y="6116815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4762705" y="6057860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5" y="21939"/>
                </a:lnTo>
                <a:lnTo>
                  <a:pt x="65498" y="58954"/>
                </a:lnTo>
                <a:lnTo>
                  <a:pt x="2045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2683472" y="577834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2683472" y="577834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3885995" y="489309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/>
          <p:nvPr/>
        </p:nvSpPr>
        <p:spPr>
          <a:xfrm>
            <a:off x="3885994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8" name="object 78"/>
          <p:cNvSpPr/>
          <p:nvPr/>
        </p:nvSpPr>
        <p:spPr>
          <a:xfrm>
            <a:off x="3406108" y="44754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9" name="object 79"/>
          <p:cNvSpPr/>
          <p:nvPr/>
        </p:nvSpPr>
        <p:spPr>
          <a:xfrm>
            <a:off x="3406108" y="44754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0" name="object 80"/>
          <p:cNvSpPr/>
          <p:nvPr/>
        </p:nvSpPr>
        <p:spPr>
          <a:xfrm>
            <a:off x="3040000" y="482123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1" name="object 81"/>
          <p:cNvSpPr/>
          <p:nvPr/>
        </p:nvSpPr>
        <p:spPr>
          <a:xfrm>
            <a:off x="3040000" y="482124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2" name="object 82"/>
          <p:cNvSpPr/>
          <p:nvPr/>
        </p:nvSpPr>
        <p:spPr>
          <a:xfrm>
            <a:off x="4037251" y="53055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1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3" name="object 83"/>
          <p:cNvSpPr/>
          <p:nvPr/>
        </p:nvSpPr>
        <p:spPr>
          <a:xfrm>
            <a:off x="4037251" y="53055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4" name="object 84"/>
          <p:cNvSpPr/>
          <p:nvPr/>
        </p:nvSpPr>
        <p:spPr>
          <a:xfrm>
            <a:off x="3934223" y="5478577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4"/>
                </a:lnTo>
                <a:lnTo>
                  <a:pt x="107553" y="111242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5" name="object 85"/>
          <p:cNvSpPr/>
          <p:nvPr/>
        </p:nvSpPr>
        <p:spPr>
          <a:xfrm>
            <a:off x="3934222" y="54785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6" name="object 86"/>
          <p:cNvSpPr/>
          <p:nvPr/>
        </p:nvSpPr>
        <p:spPr>
          <a:xfrm>
            <a:off x="3288766" y="5060128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7" name="object 87"/>
          <p:cNvSpPr/>
          <p:nvPr/>
        </p:nvSpPr>
        <p:spPr>
          <a:xfrm>
            <a:off x="3288765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8" name="object 88"/>
          <p:cNvSpPr/>
          <p:nvPr/>
        </p:nvSpPr>
        <p:spPr>
          <a:xfrm>
            <a:off x="3320746" y="5908171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9" name="object 89"/>
          <p:cNvSpPr/>
          <p:nvPr/>
        </p:nvSpPr>
        <p:spPr>
          <a:xfrm>
            <a:off x="3320745" y="590817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0" name="object 90"/>
          <p:cNvSpPr/>
          <p:nvPr/>
        </p:nvSpPr>
        <p:spPr>
          <a:xfrm>
            <a:off x="2968383" y="5518395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1" name="object 91"/>
          <p:cNvSpPr/>
          <p:nvPr/>
        </p:nvSpPr>
        <p:spPr>
          <a:xfrm>
            <a:off x="2968382" y="55183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2" name="object 92"/>
          <p:cNvSpPr/>
          <p:nvPr/>
        </p:nvSpPr>
        <p:spPr>
          <a:xfrm>
            <a:off x="4454574" y="444389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3" name="object 93"/>
          <p:cNvSpPr/>
          <p:nvPr/>
        </p:nvSpPr>
        <p:spPr>
          <a:xfrm>
            <a:off x="4454574" y="444389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4" name="object 94"/>
          <p:cNvSpPr/>
          <p:nvPr/>
        </p:nvSpPr>
        <p:spPr>
          <a:xfrm>
            <a:off x="3703735" y="489309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5" name="object 95"/>
          <p:cNvSpPr/>
          <p:nvPr/>
        </p:nvSpPr>
        <p:spPr>
          <a:xfrm>
            <a:off x="3703734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6" name="object 96"/>
          <p:cNvSpPr/>
          <p:nvPr/>
        </p:nvSpPr>
        <p:spPr>
          <a:xfrm>
            <a:off x="4394202" y="481920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7" name="object 97"/>
          <p:cNvSpPr/>
          <p:nvPr/>
        </p:nvSpPr>
        <p:spPr>
          <a:xfrm>
            <a:off x="4394201" y="48192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8" name="object 98"/>
          <p:cNvSpPr txBox="1"/>
          <p:nvPr/>
        </p:nvSpPr>
        <p:spPr>
          <a:xfrm>
            <a:off x="1866499" y="5175855"/>
            <a:ext cx="638810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Height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99" name="object 99"/>
          <p:cNvSpPr/>
          <p:nvPr/>
        </p:nvSpPr>
        <p:spPr>
          <a:xfrm>
            <a:off x="3468306" y="51895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0" name="object 100"/>
          <p:cNvSpPr/>
          <p:nvPr/>
        </p:nvSpPr>
        <p:spPr>
          <a:xfrm>
            <a:off x="3468306" y="51895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1" name="object 101"/>
          <p:cNvSpPr/>
          <p:nvPr/>
        </p:nvSpPr>
        <p:spPr>
          <a:xfrm>
            <a:off x="3681253" y="59226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2" name="object 102"/>
          <p:cNvSpPr/>
          <p:nvPr/>
        </p:nvSpPr>
        <p:spPr>
          <a:xfrm>
            <a:off x="3681253" y="59226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3" name="object 103"/>
          <p:cNvSpPr/>
          <p:nvPr/>
        </p:nvSpPr>
        <p:spPr>
          <a:xfrm>
            <a:off x="3406108" y="56098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4" name="object 104"/>
          <p:cNvSpPr/>
          <p:nvPr/>
        </p:nvSpPr>
        <p:spPr>
          <a:xfrm>
            <a:off x="3406108" y="56098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5" name="object 105"/>
          <p:cNvSpPr/>
          <p:nvPr/>
        </p:nvSpPr>
        <p:spPr>
          <a:xfrm>
            <a:off x="2851040" y="5296718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6" name="object 106"/>
          <p:cNvSpPr/>
          <p:nvPr/>
        </p:nvSpPr>
        <p:spPr>
          <a:xfrm>
            <a:off x="2851040" y="52967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7" name="object 107"/>
          <p:cNvSpPr/>
          <p:nvPr/>
        </p:nvSpPr>
        <p:spPr>
          <a:xfrm>
            <a:off x="3630543" y="533729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8" name="object 108"/>
          <p:cNvSpPr/>
          <p:nvPr/>
        </p:nvSpPr>
        <p:spPr>
          <a:xfrm>
            <a:off x="3630543" y="533729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9" name="object 109"/>
          <p:cNvSpPr/>
          <p:nvPr/>
        </p:nvSpPr>
        <p:spPr>
          <a:xfrm>
            <a:off x="3612974" y="56675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0" name="object 110"/>
          <p:cNvSpPr/>
          <p:nvPr/>
        </p:nvSpPr>
        <p:spPr>
          <a:xfrm>
            <a:off x="3612974" y="56675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1" name="object 111"/>
          <p:cNvSpPr/>
          <p:nvPr/>
        </p:nvSpPr>
        <p:spPr>
          <a:xfrm>
            <a:off x="4472882" y="5385303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2" name="object 112"/>
          <p:cNvSpPr/>
          <p:nvPr/>
        </p:nvSpPr>
        <p:spPr>
          <a:xfrm>
            <a:off x="4472882" y="538530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3" name="object 113"/>
          <p:cNvSpPr/>
          <p:nvPr/>
        </p:nvSpPr>
        <p:spPr>
          <a:xfrm>
            <a:off x="3617565" y="4703867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4" name="object 114"/>
          <p:cNvSpPr/>
          <p:nvPr/>
        </p:nvSpPr>
        <p:spPr>
          <a:xfrm>
            <a:off x="3617565" y="470386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5" name="object 115"/>
          <p:cNvSpPr/>
          <p:nvPr/>
        </p:nvSpPr>
        <p:spPr>
          <a:xfrm>
            <a:off x="4208560" y="5134285"/>
            <a:ext cx="123909" cy="146528"/>
          </a:xfrm>
          <a:custGeom>
            <a:avLst/>
            <a:gdLst/>
            <a:ahLst/>
            <a:cxnLst/>
            <a:rect l="l" t="t" r="r" b="b"/>
            <a:pathLst>
              <a:path w="123909" h="146528">
                <a:moveTo>
                  <a:pt x="69845" y="0"/>
                </a:moveTo>
                <a:lnTo>
                  <a:pt x="29407" y="12052"/>
                </a:lnTo>
                <a:lnTo>
                  <a:pt x="5138" y="44148"/>
                </a:lnTo>
                <a:lnTo>
                  <a:pt x="0" y="72686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2" y="146528"/>
                </a:lnTo>
                <a:lnTo>
                  <a:pt x="68738" y="145269"/>
                </a:lnTo>
                <a:lnTo>
                  <a:pt x="104414" y="125802"/>
                </a:lnTo>
                <a:lnTo>
                  <a:pt x="122486" y="89042"/>
                </a:lnTo>
                <a:lnTo>
                  <a:pt x="123909" y="74334"/>
                </a:lnTo>
                <a:lnTo>
                  <a:pt x="123861" y="72686"/>
                </a:ln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6" name="object 116"/>
          <p:cNvSpPr/>
          <p:nvPr/>
        </p:nvSpPr>
        <p:spPr>
          <a:xfrm>
            <a:off x="4208560" y="5134286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7" name="object 117"/>
          <p:cNvSpPr/>
          <p:nvPr/>
        </p:nvSpPr>
        <p:spPr>
          <a:xfrm>
            <a:off x="3450760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8" name="object 118"/>
          <p:cNvSpPr/>
          <p:nvPr/>
        </p:nvSpPr>
        <p:spPr>
          <a:xfrm>
            <a:off x="3450760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9" name="object 119"/>
          <p:cNvSpPr/>
          <p:nvPr/>
        </p:nvSpPr>
        <p:spPr>
          <a:xfrm>
            <a:off x="4219890" y="560751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0" name="object 120"/>
          <p:cNvSpPr/>
          <p:nvPr/>
        </p:nvSpPr>
        <p:spPr>
          <a:xfrm>
            <a:off x="4219889" y="560751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1" name="object 121"/>
          <p:cNvSpPr/>
          <p:nvPr/>
        </p:nvSpPr>
        <p:spPr>
          <a:xfrm>
            <a:off x="385726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2" name="object 122"/>
          <p:cNvSpPr/>
          <p:nvPr/>
        </p:nvSpPr>
        <p:spPr>
          <a:xfrm>
            <a:off x="385726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3" name="object 123"/>
          <p:cNvSpPr/>
          <p:nvPr/>
        </p:nvSpPr>
        <p:spPr>
          <a:xfrm>
            <a:off x="3490363" y="58407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4" name="object 124"/>
          <p:cNvSpPr/>
          <p:nvPr/>
        </p:nvSpPr>
        <p:spPr>
          <a:xfrm>
            <a:off x="3490363" y="58407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5" name="object 125"/>
          <p:cNvSpPr/>
          <p:nvPr/>
        </p:nvSpPr>
        <p:spPr>
          <a:xfrm>
            <a:off x="3747885" y="5497369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6" name="object 126"/>
          <p:cNvSpPr/>
          <p:nvPr/>
        </p:nvSpPr>
        <p:spPr>
          <a:xfrm>
            <a:off x="3747885" y="549737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7" name="object 127"/>
          <p:cNvSpPr/>
          <p:nvPr/>
        </p:nvSpPr>
        <p:spPr>
          <a:xfrm>
            <a:off x="3992893" y="59146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8" name="object 128"/>
          <p:cNvSpPr/>
          <p:nvPr/>
        </p:nvSpPr>
        <p:spPr>
          <a:xfrm>
            <a:off x="3992894" y="59146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9" name="object 129"/>
          <p:cNvSpPr/>
          <p:nvPr/>
        </p:nvSpPr>
        <p:spPr>
          <a:xfrm>
            <a:off x="2860546" y="511270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0" name="object 130"/>
          <p:cNvSpPr/>
          <p:nvPr/>
        </p:nvSpPr>
        <p:spPr>
          <a:xfrm>
            <a:off x="2860545" y="51127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1" name="object 131"/>
          <p:cNvSpPr/>
          <p:nvPr/>
        </p:nvSpPr>
        <p:spPr>
          <a:xfrm>
            <a:off x="3288766" y="5404609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2" name="object 132"/>
          <p:cNvSpPr/>
          <p:nvPr/>
        </p:nvSpPr>
        <p:spPr>
          <a:xfrm>
            <a:off x="3288765" y="54046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3" name="object 133"/>
          <p:cNvSpPr/>
          <p:nvPr/>
        </p:nvSpPr>
        <p:spPr>
          <a:xfrm>
            <a:off x="311404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4" name="object 134"/>
          <p:cNvSpPr/>
          <p:nvPr/>
        </p:nvSpPr>
        <p:spPr>
          <a:xfrm>
            <a:off x="311404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5" name="object 135"/>
          <p:cNvSpPr/>
          <p:nvPr/>
        </p:nvSpPr>
        <p:spPr>
          <a:xfrm>
            <a:off x="3681253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6" name="object 136"/>
          <p:cNvSpPr/>
          <p:nvPr/>
        </p:nvSpPr>
        <p:spPr>
          <a:xfrm>
            <a:off x="3681253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7" name="object 137"/>
          <p:cNvSpPr/>
          <p:nvPr/>
        </p:nvSpPr>
        <p:spPr>
          <a:xfrm>
            <a:off x="4044628" y="4963404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8" name="object 138"/>
          <p:cNvSpPr/>
          <p:nvPr/>
        </p:nvSpPr>
        <p:spPr>
          <a:xfrm>
            <a:off x="4044627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9" name="object 139"/>
          <p:cNvSpPr txBox="1"/>
          <p:nvPr/>
        </p:nvSpPr>
        <p:spPr>
          <a:xfrm>
            <a:off x="2756455" y="1210210"/>
            <a:ext cx="7271384" cy="254889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>
              <a:lnSpc>
                <a:spcPts val="2800"/>
              </a:lnSpc>
            </a:pPr>
            <a:r>
              <a:rPr lang="en-CA" sz="2400" dirty="0">
                <a:solidFill>
                  <a:srgbClr val="9BBB59"/>
                </a:solidFill>
                <a:latin typeface="Calibri"/>
                <a:cs typeface="Calibri"/>
              </a:rPr>
              <a:t>Classification</a:t>
            </a:r>
            <a:r>
              <a:rPr sz="2400" spc="-10" dirty="0">
                <a:solidFill>
                  <a:srgbClr val="9BBB59"/>
                </a:solidFill>
                <a:latin typeface="Calibri"/>
                <a:cs typeface="Calibri"/>
              </a:rPr>
              <a:t>, clusterin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g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and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th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er analysis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meth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ds b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 </a:t>
            </a:r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exponentially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di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ﬃ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c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ult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ith in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creasing di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mensi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ns.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750"/>
              </a:lnSpc>
              <a:spcBef>
                <a:spcPts val="18"/>
              </a:spcBef>
            </a:pPr>
            <a:endParaRPr sz="75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 marR="236220">
              <a:lnSpc>
                <a:spcPct val="9900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To und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erstand h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w to di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vide th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at hu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ge sp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ace,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4BACC6"/>
                </a:solidFill>
                <a:latin typeface="Calibri"/>
                <a:cs typeface="Calibri"/>
              </a:rPr>
              <a:t>w</a:t>
            </a:r>
            <a:r>
              <a:rPr sz="2400" spc="-15" dirty="0">
                <a:solidFill>
                  <a:srgbClr val="4BACC6"/>
                </a:solidFill>
                <a:latin typeface="Calibri"/>
                <a:cs typeface="Calibri"/>
              </a:rPr>
              <a:t>e need a </a:t>
            </a:r>
            <a:r>
              <a:rPr sz="2400" spc="-25" dirty="0">
                <a:solidFill>
                  <a:srgbClr val="4BACC6"/>
                </a:solidFill>
                <a:latin typeface="Calibri"/>
                <a:cs typeface="Calibri"/>
              </a:rPr>
              <a:t>w</a:t>
            </a:r>
            <a:r>
              <a:rPr sz="2400" dirty="0">
                <a:solidFill>
                  <a:srgbClr val="4BACC6"/>
                </a:solidFill>
                <a:latin typeface="Calibri"/>
                <a:cs typeface="Calibri"/>
              </a:rPr>
              <a:t>h</a:t>
            </a:r>
            <a:r>
              <a:rPr sz="2400" spc="-5" dirty="0">
                <a:solidFill>
                  <a:srgbClr val="4BACC6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4BACC6"/>
                </a:solidFill>
                <a:latin typeface="Calibri"/>
                <a:cs typeface="Calibri"/>
              </a:rPr>
              <a:t>l</a:t>
            </a:r>
            <a:r>
              <a:rPr sz="2400" spc="-15" dirty="0">
                <a:solidFill>
                  <a:srgbClr val="4BACC6"/>
                </a:solidFill>
                <a:latin typeface="Calibri"/>
                <a:cs typeface="Calibri"/>
              </a:rPr>
              <a:t>e l</a:t>
            </a:r>
            <a:r>
              <a:rPr sz="2400" spc="-5" dirty="0">
                <a:solidFill>
                  <a:srgbClr val="4BACC6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4BACC6"/>
                </a:solidFill>
                <a:latin typeface="Calibri"/>
                <a:cs typeface="Calibri"/>
              </a:rPr>
              <a:t>t </a:t>
            </a:r>
            <a:r>
              <a:rPr sz="2400" spc="-20" dirty="0">
                <a:solidFill>
                  <a:srgbClr val="4BACC6"/>
                </a:solidFill>
                <a:latin typeface="Calibri"/>
                <a:cs typeface="Calibri"/>
              </a:rPr>
              <a:t>m</a:t>
            </a:r>
            <a:r>
              <a:rPr sz="2400" spc="-5" dirty="0">
                <a:solidFill>
                  <a:srgbClr val="4BACC6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4BACC6"/>
                </a:solidFill>
                <a:latin typeface="Calibri"/>
                <a:cs typeface="Calibri"/>
              </a:rPr>
              <a:t>re data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(usually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ch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 than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do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 can h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ave).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40" name="object 140"/>
          <p:cNvSpPr txBox="1"/>
          <p:nvPr/>
        </p:nvSpPr>
        <p:spPr>
          <a:xfrm>
            <a:off x="3304549" y="6194147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941426" y="5178829"/>
            <a:ext cx="2726573" cy="8437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7990648" y="5312763"/>
            <a:ext cx="2530629" cy="632853"/>
          </a:xfrm>
          <a:custGeom>
            <a:avLst/>
            <a:gdLst/>
            <a:ahLst/>
            <a:cxnLst/>
            <a:rect l="l" t="t" r="r" b="b"/>
            <a:pathLst>
              <a:path w="2530629" h="632853">
                <a:moveTo>
                  <a:pt x="0" y="632853"/>
                </a:moveTo>
                <a:lnTo>
                  <a:pt x="2530629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0422417" y="5273973"/>
            <a:ext cx="123311" cy="114386"/>
          </a:xfrm>
          <a:custGeom>
            <a:avLst/>
            <a:gdLst/>
            <a:ahLst/>
            <a:cxnLst/>
            <a:rect l="l" t="t" r="r" b="b"/>
            <a:pathLst>
              <a:path w="123311" h="114386">
                <a:moveTo>
                  <a:pt x="10965" y="0"/>
                </a:moveTo>
                <a:lnTo>
                  <a:pt x="3916" y="3872"/>
                </a:lnTo>
                <a:lnTo>
                  <a:pt x="0" y="17341"/>
                </a:lnTo>
                <a:lnTo>
                  <a:pt x="3870" y="24390"/>
                </a:lnTo>
                <a:lnTo>
                  <a:pt x="74408" y="44904"/>
                </a:lnTo>
                <a:lnTo>
                  <a:pt x="21831" y="96206"/>
                </a:lnTo>
                <a:lnTo>
                  <a:pt x="21732" y="104246"/>
                </a:lnTo>
                <a:lnTo>
                  <a:pt x="31529" y="114287"/>
                </a:lnTo>
                <a:lnTo>
                  <a:pt x="39569" y="114386"/>
                </a:lnTo>
                <a:lnTo>
                  <a:pt x="123311" y="32674"/>
                </a:lnTo>
                <a:lnTo>
                  <a:pt x="1096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7845829" y="4110643"/>
            <a:ext cx="295101" cy="1928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7993400" y="4261223"/>
            <a:ext cx="0" cy="1710725"/>
          </a:xfrm>
          <a:custGeom>
            <a:avLst/>
            <a:gdLst/>
            <a:ahLst/>
            <a:cxnLst/>
            <a:rect l="l" t="t" r="r" b="b"/>
            <a:pathLst>
              <a:path h="1710725">
                <a:moveTo>
                  <a:pt x="0" y="1710725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7934445" y="4236017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59" y="50410"/>
                </a:lnTo>
                <a:lnTo>
                  <a:pt x="58954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8" y="101065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949737" y="5843847"/>
            <a:ext cx="2506286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7993401" y="5971951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0192861" y="5912997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3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5" y="21940"/>
                </a:lnTo>
                <a:lnTo>
                  <a:pt x="65498" y="58954"/>
                </a:lnTo>
                <a:lnTo>
                  <a:pt x="2045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3" y="117908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148664" y="4593554"/>
            <a:ext cx="45107" cy="51301"/>
          </a:xfrm>
          <a:custGeom>
            <a:avLst/>
            <a:gdLst/>
            <a:ahLst/>
            <a:cxnLst/>
            <a:rect l="l" t="t" r="r" b="b"/>
            <a:pathLst>
              <a:path w="45107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10"/>
                </a:lnTo>
                <a:lnTo>
                  <a:pt x="25191" y="51301"/>
                </a:lnTo>
                <a:lnTo>
                  <a:pt x="35605" y="46499"/>
                </a:lnTo>
                <a:lnTo>
                  <a:pt x="42760" y="35294"/>
                </a:lnTo>
                <a:lnTo>
                  <a:pt x="45107" y="18271"/>
                </a:lnTo>
                <a:lnTo>
                  <a:pt x="39957" y="7699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148663" y="4593554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114308" y="5939443"/>
            <a:ext cx="926868" cy="91855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277099" y="5971948"/>
            <a:ext cx="707867" cy="807072"/>
          </a:xfrm>
          <a:custGeom>
            <a:avLst/>
            <a:gdLst/>
            <a:ahLst/>
            <a:cxnLst/>
            <a:rect l="l" t="t" r="r" b="b"/>
            <a:pathLst>
              <a:path w="707867" h="807072">
                <a:moveTo>
                  <a:pt x="707867" y="0"/>
                </a:moveTo>
                <a:lnTo>
                  <a:pt x="0" y="807072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7260480" y="6678619"/>
            <a:ext cx="114551" cy="119350"/>
          </a:xfrm>
          <a:custGeom>
            <a:avLst/>
            <a:gdLst/>
            <a:ahLst/>
            <a:cxnLst/>
            <a:rect l="l" t="t" r="r" b="b"/>
            <a:pathLst>
              <a:path w="114551" h="119350">
                <a:moveTo>
                  <a:pt x="28985" y="0"/>
                </a:moveTo>
                <a:lnTo>
                  <a:pt x="22318" y="4496"/>
                </a:lnTo>
                <a:lnTo>
                  <a:pt x="0" y="119350"/>
                </a:lnTo>
                <a:lnTo>
                  <a:pt x="110962" y="82244"/>
                </a:lnTo>
                <a:lnTo>
                  <a:pt x="111357" y="81452"/>
                </a:lnTo>
                <a:lnTo>
                  <a:pt x="33239" y="81452"/>
                </a:lnTo>
                <a:lnTo>
                  <a:pt x="47251" y="9342"/>
                </a:lnTo>
                <a:lnTo>
                  <a:pt x="42754" y="2675"/>
                </a:lnTo>
                <a:lnTo>
                  <a:pt x="28985" y="0"/>
                </a:lnTo>
                <a:close/>
              </a:path>
              <a:path w="114551" h="119350">
                <a:moveTo>
                  <a:pt x="102906" y="58155"/>
                </a:moveTo>
                <a:lnTo>
                  <a:pt x="33239" y="81452"/>
                </a:lnTo>
                <a:lnTo>
                  <a:pt x="111357" y="81452"/>
                </a:lnTo>
                <a:lnTo>
                  <a:pt x="114551" y="75048"/>
                </a:lnTo>
                <a:lnTo>
                  <a:pt x="110102" y="61744"/>
                </a:lnTo>
                <a:lnTo>
                  <a:pt x="102906" y="58155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  <p:sp>
        <p:nvSpPr>
          <p:cNvPr id="142" name="Content Placeholder 141">
            <a:extLst>
              <a:ext uri="{FF2B5EF4-FFF2-40B4-BE49-F238E27FC236}">
                <a16:creationId xmlns:a16="http://schemas.microsoft.com/office/drawing/2014/main" id="{8604C2EA-8C9A-9A46-BB6C-605F94E72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object 17"/>
          <p:cNvSpPr/>
          <p:nvPr/>
        </p:nvSpPr>
        <p:spPr>
          <a:xfrm>
            <a:off x="9594262" y="4800100"/>
            <a:ext cx="45107" cy="51300"/>
          </a:xfrm>
          <a:custGeom>
            <a:avLst/>
            <a:gdLst/>
            <a:ahLst/>
            <a:cxnLst/>
            <a:rect l="l" t="t" r="r" b="b"/>
            <a:pathLst>
              <a:path w="45107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1"/>
                </a:lnTo>
                <a:lnTo>
                  <a:pt x="11707" y="47508"/>
                </a:lnTo>
                <a:lnTo>
                  <a:pt x="25191" y="51300"/>
                </a:lnTo>
                <a:lnTo>
                  <a:pt x="35605" y="46498"/>
                </a:lnTo>
                <a:lnTo>
                  <a:pt x="42760" y="35293"/>
                </a:lnTo>
                <a:lnTo>
                  <a:pt x="45107" y="18271"/>
                </a:lnTo>
                <a:lnTo>
                  <a:pt x="39957" y="7699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9594261" y="480010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941426" y="4617720"/>
            <a:ext cx="2514599" cy="140485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993400" y="4754704"/>
            <a:ext cx="2293000" cy="1190913"/>
          </a:xfrm>
          <a:custGeom>
            <a:avLst/>
            <a:gdLst/>
            <a:ahLst/>
            <a:cxnLst/>
            <a:rect l="l" t="t" r="r" b="b"/>
            <a:pathLst>
              <a:path w="2293000" h="1190913">
                <a:moveTo>
                  <a:pt x="0" y="1190913"/>
                </a:moveTo>
                <a:lnTo>
                  <a:pt x="229300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0185262" y="4737349"/>
            <a:ext cx="123507" cy="106405"/>
          </a:xfrm>
          <a:custGeom>
            <a:avLst/>
            <a:gdLst/>
            <a:ahLst/>
            <a:cxnLst/>
            <a:rect l="l" t="t" r="r" b="b"/>
            <a:pathLst>
              <a:path w="123507" h="106405">
                <a:moveTo>
                  <a:pt x="6645" y="0"/>
                </a:moveTo>
                <a:lnTo>
                  <a:pt x="687" y="5400"/>
                </a:lnTo>
                <a:lnTo>
                  <a:pt x="0" y="19410"/>
                </a:lnTo>
                <a:lnTo>
                  <a:pt x="5400" y="25369"/>
                </a:lnTo>
                <a:lnTo>
                  <a:pt x="78771" y="28971"/>
                </a:lnTo>
                <a:lnTo>
                  <a:pt x="39521" y="91065"/>
                </a:lnTo>
                <a:lnTo>
                  <a:pt x="41288" y="98910"/>
                </a:lnTo>
                <a:lnTo>
                  <a:pt x="53145" y="106405"/>
                </a:lnTo>
                <a:lnTo>
                  <a:pt x="60990" y="104636"/>
                </a:lnTo>
                <a:lnTo>
                  <a:pt x="123507" y="5736"/>
                </a:lnTo>
                <a:lnTo>
                  <a:pt x="66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7941425" y="4405746"/>
            <a:ext cx="2024148" cy="161682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7993401" y="4548962"/>
            <a:ext cx="1804897" cy="1396655"/>
          </a:xfrm>
          <a:custGeom>
            <a:avLst/>
            <a:gdLst/>
            <a:ahLst/>
            <a:cxnLst/>
            <a:rect l="l" t="t" r="r" b="b"/>
            <a:pathLst>
              <a:path w="1804897" h="1396655">
                <a:moveTo>
                  <a:pt x="0" y="1396655"/>
                </a:moveTo>
                <a:lnTo>
                  <a:pt x="1804897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9697325" y="4533536"/>
            <a:ext cx="108434" cy="111615"/>
          </a:xfrm>
          <a:custGeom>
            <a:avLst/>
            <a:gdLst/>
            <a:ahLst/>
            <a:cxnLst/>
            <a:rect l="l" t="t" r="r" b="b"/>
            <a:pathLst>
              <a:path w="108434" h="111615">
                <a:moveTo>
                  <a:pt x="108434" y="30849"/>
                </a:moveTo>
                <a:lnTo>
                  <a:pt x="81037" y="30849"/>
                </a:lnTo>
                <a:lnTo>
                  <a:pt x="53506" y="98955"/>
                </a:lnTo>
                <a:lnTo>
                  <a:pt x="56647" y="106358"/>
                </a:lnTo>
                <a:lnTo>
                  <a:pt x="69653" y="111615"/>
                </a:lnTo>
                <a:lnTo>
                  <a:pt x="77055" y="108474"/>
                </a:lnTo>
                <a:lnTo>
                  <a:pt x="108434" y="30849"/>
                </a:lnTo>
                <a:close/>
              </a:path>
              <a:path w="108434" h="111615">
                <a:moveTo>
                  <a:pt x="120905" y="0"/>
                </a:moveTo>
                <a:lnTo>
                  <a:pt x="4897" y="15224"/>
                </a:lnTo>
                <a:lnTo>
                  <a:pt x="0" y="21602"/>
                </a:lnTo>
                <a:lnTo>
                  <a:pt x="1823" y="35511"/>
                </a:lnTo>
                <a:lnTo>
                  <a:pt x="8201" y="40408"/>
                </a:lnTo>
                <a:lnTo>
                  <a:pt x="81037" y="30849"/>
                </a:lnTo>
                <a:lnTo>
                  <a:pt x="108434" y="30849"/>
                </a:lnTo>
                <a:lnTo>
                  <a:pt x="12090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7941425" y="5935286"/>
            <a:ext cx="1866206" cy="90193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7993400" y="5971952"/>
            <a:ext cx="1642844" cy="690323"/>
          </a:xfrm>
          <a:custGeom>
            <a:avLst/>
            <a:gdLst/>
            <a:ahLst/>
            <a:cxnLst/>
            <a:rect l="l" t="t" r="r" b="b"/>
            <a:pathLst>
              <a:path w="1642844" h="690323">
                <a:moveTo>
                  <a:pt x="0" y="0"/>
                </a:moveTo>
                <a:lnTo>
                  <a:pt x="1642844" y="690323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9535272" y="6577411"/>
            <a:ext cx="124209" cy="109827"/>
          </a:xfrm>
          <a:custGeom>
            <a:avLst/>
            <a:gdLst/>
            <a:ahLst/>
            <a:cxnLst/>
            <a:rect l="l" t="t" r="r" b="b"/>
            <a:pathLst>
              <a:path w="124209" h="109827">
                <a:moveTo>
                  <a:pt x="45913" y="0"/>
                </a:moveTo>
                <a:lnTo>
                  <a:pt x="34702" y="8432"/>
                </a:lnTo>
                <a:lnTo>
                  <a:pt x="33576" y="16394"/>
                </a:lnTo>
                <a:lnTo>
                  <a:pt x="77735" y="75099"/>
                </a:lnTo>
                <a:lnTo>
                  <a:pt x="4898" y="84642"/>
                </a:lnTo>
                <a:lnTo>
                  <a:pt x="0" y="91019"/>
                </a:lnTo>
                <a:lnTo>
                  <a:pt x="1822" y="104928"/>
                </a:lnTo>
                <a:lnTo>
                  <a:pt x="8197" y="109827"/>
                </a:lnTo>
                <a:lnTo>
                  <a:pt x="124209" y="94627"/>
                </a:lnTo>
                <a:lnTo>
                  <a:pt x="53874" y="1125"/>
                </a:lnTo>
                <a:lnTo>
                  <a:pt x="4591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7941426" y="5964381"/>
            <a:ext cx="814647" cy="87283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7995190" y="5998285"/>
            <a:ext cx="596599" cy="655256"/>
          </a:xfrm>
          <a:custGeom>
            <a:avLst/>
            <a:gdLst/>
            <a:ahLst/>
            <a:cxnLst/>
            <a:rect l="l" t="t" r="r" b="b"/>
            <a:pathLst>
              <a:path w="596599" h="655256">
                <a:moveTo>
                  <a:pt x="0" y="0"/>
                </a:moveTo>
                <a:lnTo>
                  <a:pt x="596599" y="655256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8493404" y="6553386"/>
            <a:ext cx="115354" cy="118792"/>
          </a:xfrm>
          <a:custGeom>
            <a:avLst/>
            <a:gdLst/>
            <a:ahLst/>
            <a:cxnLst/>
            <a:rect l="l" t="t" r="r" b="b"/>
            <a:pathLst>
              <a:path w="115354" h="118792">
                <a:moveTo>
                  <a:pt x="11328" y="59518"/>
                </a:moveTo>
                <a:lnTo>
                  <a:pt x="4199" y="63240"/>
                </a:lnTo>
                <a:lnTo>
                  <a:pt x="0" y="76624"/>
                </a:lnTo>
                <a:lnTo>
                  <a:pt x="3722" y="83752"/>
                </a:lnTo>
                <a:lnTo>
                  <a:pt x="115354" y="118792"/>
                </a:lnTo>
                <a:lnTo>
                  <a:pt x="107389" y="81517"/>
                </a:lnTo>
                <a:lnTo>
                  <a:pt x="81415" y="81517"/>
                </a:lnTo>
                <a:lnTo>
                  <a:pt x="11328" y="59518"/>
                </a:lnTo>
                <a:close/>
              </a:path>
              <a:path w="115354" h="118792">
                <a:moveTo>
                  <a:pt x="84157" y="0"/>
                </a:moveTo>
                <a:lnTo>
                  <a:pt x="70439" y="2931"/>
                </a:lnTo>
                <a:lnTo>
                  <a:pt x="66066" y="9679"/>
                </a:lnTo>
                <a:lnTo>
                  <a:pt x="81415" y="81517"/>
                </a:lnTo>
                <a:lnTo>
                  <a:pt x="107389" y="81517"/>
                </a:lnTo>
                <a:lnTo>
                  <a:pt x="90906" y="4372"/>
                </a:lnTo>
                <a:lnTo>
                  <a:pt x="84157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704513" y="5968539"/>
            <a:ext cx="332509" cy="86867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7857018" y="5998286"/>
            <a:ext cx="122278" cy="648849"/>
          </a:xfrm>
          <a:custGeom>
            <a:avLst/>
            <a:gdLst/>
            <a:ahLst/>
            <a:cxnLst/>
            <a:rect l="l" t="t" r="r" b="b"/>
            <a:pathLst>
              <a:path w="122278" h="648849">
                <a:moveTo>
                  <a:pt x="122278" y="0"/>
                </a:moveTo>
                <a:lnTo>
                  <a:pt x="0" y="648849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7813133" y="6549704"/>
            <a:ext cx="115868" cy="122198"/>
          </a:xfrm>
          <a:custGeom>
            <a:avLst/>
            <a:gdLst/>
            <a:ahLst/>
            <a:cxnLst/>
            <a:rect l="l" t="t" r="r" b="b"/>
            <a:pathLst>
              <a:path w="115868" h="122198">
                <a:moveTo>
                  <a:pt x="16667" y="0"/>
                </a:moveTo>
                <a:lnTo>
                  <a:pt x="3450" y="4701"/>
                </a:lnTo>
                <a:lnTo>
                  <a:pt x="0" y="11964"/>
                </a:lnTo>
                <a:lnTo>
                  <a:pt x="39217" y="122198"/>
                </a:lnTo>
                <a:lnTo>
                  <a:pt x="82172" y="72661"/>
                </a:lnTo>
                <a:lnTo>
                  <a:pt x="48553" y="72661"/>
                </a:lnTo>
                <a:lnTo>
                  <a:pt x="23930" y="3451"/>
                </a:lnTo>
                <a:lnTo>
                  <a:pt x="16667" y="0"/>
                </a:lnTo>
                <a:close/>
              </a:path>
              <a:path w="115868" h="122198">
                <a:moveTo>
                  <a:pt x="104698" y="16590"/>
                </a:moveTo>
                <a:lnTo>
                  <a:pt x="96678" y="17160"/>
                </a:lnTo>
                <a:lnTo>
                  <a:pt x="48553" y="72661"/>
                </a:lnTo>
                <a:lnTo>
                  <a:pt x="82172" y="72661"/>
                </a:lnTo>
                <a:lnTo>
                  <a:pt x="115868" y="33800"/>
                </a:lnTo>
                <a:lnTo>
                  <a:pt x="115296" y="25779"/>
                </a:lnTo>
                <a:lnTo>
                  <a:pt x="104698" y="1659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794269" y="4081549"/>
            <a:ext cx="1242752" cy="1936865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955509" y="4231490"/>
            <a:ext cx="1023788" cy="1714126"/>
          </a:xfrm>
          <a:custGeom>
            <a:avLst/>
            <a:gdLst/>
            <a:ahLst/>
            <a:cxnLst/>
            <a:rect l="l" t="t" r="r" b="b"/>
            <a:pathLst>
              <a:path w="1023788" h="1714126">
                <a:moveTo>
                  <a:pt x="1023788" y="17141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942585" y="4209851"/>
            <a:ext cx="104667" cy="122623"/>
          </a:xfrm>
          <a:custGeom>
            <a:avLst/>
            <a:gdLst/>
            <a:ahLst/>
            <a:cxnLst/>
            <a:rect l="l" t="t" r="r" b="b"/>
            <a:pathLst>
              <a:path w="104667" h="122623">
                <a:moveTo>
                  <a:pt x="0" y="0"/>
                </a:moveTo>
                <a:lnTo>
                  <a:pt x="1209" y="116996"/>
                </a:lnTo>
                <a:lnTo>
                  <a:pt x="6954" y="122623"/>
                </a:lnTo>
                <a:lnTo>
                  <a:pt x="20981" y="122478"/>
                </a:lnTo>
                <a:lnTo>
                  <a:pt x="26607" y="116734"/>
                </a:lnTo>
                <a:lnTo>
                  <a:pt x="25849" y="43277"/>
                </a:lnTo>
                <a:lnTo>
                  <a:pt x="78413" y="43277"/>
                </a:lnTo>
                <a:lnTo>
                  <a:pt x="0" y="0"/>
                </a:lnTo>
                <a:close/>
              </a:path>
              <a:path w="104667" h="122623">
                <a:moveTo>
                  <a:pt x="78413" y="43277"/>
                </a:moveTo>
                <a:lnTo>
                  <a:pt x="25849" y="43277"/>
                </a:lnTo>
                <a:lnTo>
                  <a:pt x="90163" y="78774"/>
                </a:lnTo>
                <a:lnTo>
                  <a:pt x="97889" y="76544"/>
                </a:lnTo>
                <a:lnTo>
                  <a:pt x="104667" y="64262"/>
                </a:lnTo>
                <a:lnTo>
                  <a:pt x="102436" y="56536"/>
                </a:lnTo>
                <a:lnTo>
                  <a:pt x="78413" y="43277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97188" y="4110643"/>
            <a:ext cx="739832" cy="185789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7451831" y="4260174"/>
            <a:ext cx="527467" cy="1637462"/>
          </a:xfrm>
          <a:custGeom>
            <a:avLst/>
            <a:gdLst/>
            <a:ahLst/>
            <a:cxnLst/>
            <a:rect l="l" t="t" r="r" b="b"/>
            <a:pathLst>
              <a:path w="527467" h="1637462">
                <a:moveTo>
                  <a:pt x="527467" y="1637462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7418976" y="4236183"/>
            <a:ext cx="112665" cy="124059"/>
          </a:xfrm>
          <a:custGeom>
            <a:avLst/>
            <a:gdLst/>
            <a:ahLst/>
            <a:cxnLst/>
            <a:rect l="l" t="t" r="r" b="b"/>
            <a:pathLst>
              <a:path w="112665" h="124059">
                <a:moveTo>
                  <a:pt x="25126" y="0"/>
                </a:moveTo>
                <a:lnTo>
                  <a:pt x="0" y="114273"/>
                </a:lnTo>
                <a:lnTo>
                  <a:pt x="4331" y="121047"/>
                </a:lnTo>
                <a:lnTo>
                  <a:pt x="18032" y="124059"/>
                </a:lnTo>
                <a:lnTo>
                  <a:pt x="24806" y="119727"/>
                </a:lnTo>
                <a:lnTo>
                  <a:pt x="40582" y="47981"/>
                </a:lnTo>
                <a:lnTo>
                  <a:pt x="78624" y="47981"/>
                </a:lnTo>
                <a:lnTo>
                  <a:pt x="25126" y="0"/>
                </a:lnTo>
                <a:close/>
              </a:path>
              <a:path w="112665" h="124059">
                <a:moveTo>
                  <a:pt x="78624" y="47981"/>
                </a:moveTo>
                <a:lnTo>
                  <a:pt x="40582" y="47981"/>
                </a:lnTo>
                <a:lnTo>
                  <a:pt x="95270" y="97029"/>
                </a:lnTo>
                <a:lnTo>
                  <a:pt x="103299" y="96593"/>
                </a:lnTo>
                <a:lnTo>
                  <a:pt x="112665" y="86150"/>
                </a:lnTo>
                <a:lnTo>
                  <a:pt x="112228" y="78121"/>
                </a:lnTo>
                <a:lnTo>
                  <a:pt x="78624" y="47981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7966364" y="4289367"/>
            <a:ext cx="997527" cy="1729046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8024659" y="4436846"/>
            <a:ext cx="782934" cy="1508771"/>
          </a:xfrm>
          <a:custGeom>
            <a:avLst/>
            <a:gdLst/>
            <a:ahLst/>
            <a:cxnLst/>
            <a:rect l="l" t="t" r="r" b="b"/>
            <a:pathLst>
              <a:path w="782934" h="1508771">
                <a:moveTo>
                  <a:pt x="0" y="1508771"/>
                </a:moveTo>
                <a:lnTo>
                  <a:pt x="78293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8718558" y="4414473"/>
            <a:ext cx="106422" cy="123512"/>
          </a:xfrm>
          <a:custGeom>
            <a:avLst/>
            <a:gdLst/>
            <a:ahLst/>
            <a:cxnLst/>
            <a:rect l="l" t="t" r="r" b="b"/>
            <a:pathLst>
              <a:path w="106422" h="123512">
                <a:moveTo>
                  <a:pt x="102856" y="44744"/>
                </a:moveTo>
                <a:lnTo>
                  <a:pt x="77425" y="44744"/>
                </a:lnTo>
                <a:lnTo>
                  <a:pt x="81052" y="118113"/>
                </a:lnTo>
                <a:lnTo>
                  <a:pt x="87012" y="123512"/>
                </a:lnTo>
                <a:lnTo>
                  <a:pt x="101023" y="122819"/>
                </a:lnTo>
                <a:lnTo>
                  <a:pt x="106422" y="116860"/>
                </a:lnTo>
                <a:lnTo>
                  <a:pt x="102856" y="44744"/>
                </a:lnTo>
                <a:close/>
              </a:path>
              <a:path w="106422" h="123512">
                <a:moveTo>
                  <a:pt x="100643" y="0"/>
                </a:moveTo>
                <a:lnTo>
                  <a:pt x="1765" y="62551"/>
                </a:lnTo>
                <a:lnTo>
                  <a:pt x="0" y="70396"/>
                </a:lnTo>
                <a:lnTo>
                  <a:pt x="7499" y="82251"/>
                </a:lnTo>
                <a:lnTo>
                  <a:pt x="15344" y="84016"/>
                </a:lnTo>
                <a:lnTo>
                  <a:pt x="77425" y="44744"/>
                </a:lnTo>
                <a:lnTo>
                  <a:pt x="102856" y="44744"/>
                </a:lnTo>
                <a:lnTo>
                  <a:pt x="1006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5987935" y="5465617"/>
            <a:ext cx="1999211" cy="536170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159190" y="5598255"/>
            <a:ext cx="1781702" cy="324441"/>
          </a:xfrm>
          <a:custGeom>
            <a:avLst/>
            <a:gdLst/>
            <a:ahLst/>
            <a:cxnLst/>
            <a:rect l="l" t="t" r="r" b="b"/>
            <a:pathLst>
              <a:path w="1781702" h="324441">
                <a:moveTo>
                  <a:pt x="1781702" y="324441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134393" y="5553844"/>
            <a:ext cx="122058" cy="116000"/>
          </a:xfrm>
          <a:custGeom>
            <a:avLst/>
            <a:gdLst/>
            <a:ahLst/>
            <a:cxnLst/>
            <a:rect l="l" t="t" r="r" b="b"/>
            <a:pathLst>
              <a:path w="122058" h="116000">
                <a:moveTo>
                  <a:pt x="109990" y="0"/>
                </a:moveTo>
                <a:lnTo>
                  <a:pt x="0" y="39894"/>
                </a:lnTo>
                <a:lnTo>
                  <a:pt x="88868" y="116000"/>
                </a:lnTo>
                <a:lnTo>
                  <a:pt x="96885" y="115380"/>
                </a:lnTo>
                <a:lnTo>
                  <a:pt x="106009" y="104725"/>
                </a:lnTo>
                <a:lnTo>
                  <a:pt x="105389" y="96708"/>
                </a:lnTo>
                <a:lnTo>
                  <a:pt x="49594" y="48925"/>
                </a:lnTo>
                <a:lnTo>
                  <a:pt x="118652" y="23877"/>
                </a:lnTo>
                <a:lnTo>
                  <a:pt x="122058" y="16593"/>
                </a:lnTo>
                <a:lnTo>
                  <a:pt x="117275" y="3406"/>
                </a:lnTo>
                <a:lnTo>
                  <a:pt x="109990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9928101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9928101" y="561769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719701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8719701" y="583056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615061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615060" y="645162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9493222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9493222" y="6362133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3"/>
                </a:lnTo>
                <a:lnTo>
                  <a:pt x="35606" y="46498"/>
                </a:lnTo>
                <a:lnTo>
                  <a:pt x="25192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7769542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7769542" y="630166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6529702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6529702" y="640748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648582" y="5273637"/>
            <a:ext cx="45109" cy="51300"/>
          </a:xfrm>
          <a:custGeom>
            <a:avLst/>
            <a:gdLst/>
            <a:ahLst/>
            <a:cxnLst/>
            <a:rect l="l" t="t" r="r" b="b"/>
            <a:pathLst>
              <a:path w="45109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5"/>
                </a:lnTo>
                <a:lnTo>
                  <a:pt x="11709" y="47510"/>
                </a:lnTo>
                <a:lnTo>
                  <a:pt x="25194" y="51300"/>
                </a:lnTo>
                <a:lnTo>
                  <a:pt x="35608" y="46497"/>
                </a:lnTo>
                <a:lnTo>
                  <a:pt x="42762" y="35292"/>
                </a:lnTo>
                <a:lnTo>
                  <a:pt x="45109" y="18269"/>
                </a:lnTo>
                <a:lnTo>
                  <a:pt x="39958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648581" y="5273637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105462" y="5486511"/>
            <a:ext cx="45108" cy="51299"/>
          </a:xfrm>
          <a:custGeom>
            <a:avLst/>
            <a:gdLst/>
            <a:ahLst/>
            <a:cxnLst/>
            <a:rect l="l" t="t" r="r" b="b"/>
            <a:pathLst>
              <a:path w="45108" h="51299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2"/>
                </a:lnTo>
                <a:lnTo>
                  <a:pt x="11708" y="47509"/>
                </a:lnTo>
                <a:lnTo>
                  <a:pt x="25192" y="51299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105461" y="5486510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6577462" y="4565532"/>
            <a:ext cx="45108" cy="51301"/>
          </a:xfrm>
          <a:custGeom>
            <a:avLst/>
            <a:gdLst/>
            <a:ahLst/>
            <a:cxnLst/>
            <a:rect l="l" t="t" r="r" b="b"/>
            <a:pathLst>
              <a:path w="45108" h="51301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6" y="37364"/>
                </a:lnTo>
                <a:lnTo>
                  <a:pt x="11708" y="47510"/>
                </a:lnTo>
                <a:lnTo>
                  <a:pt x="25193" y="51301"/>
                </a:lnTo>
                <a:lnTo>
                  <a:pt x="35606" y="46498"/>
                </a:lnTo>
                <a:lnTo>
                  <a:pt x="42761" y="35293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6577462" y="4565531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6154102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8" y="0"/>
                </a:moveTo>
                <a:lnTo>
                  <a:pt x="3583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6" y="46497"/>
                </a:lnTo>
                <a:lnTo>
                  <a:pt x="42761" y="35292"/>
                </a:lnTo>
                <a:lnTo>
                  <a:pt x="45108" y="18270"/>
                </a:lnTo>
                <a:lnTo>
                  <a:pt x="39957" y="7698"/>
                </a:lnTo>
                <a:lnTo>
                  <a:pt x="29317" y="1044"/>
                </a:lnTo>
                <a:lnTo>
                  <a:pt x="1288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6154102" y="571449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7393942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12887" y="0"/>
                </a:moveTo>
                <a:lnTo>
                  <a:pt x="3582" y="9809"/>
                </a:lnTo>
                <a:lnTo>
                  <a:pt x="0" y="24368"/>
                </a:lnTo>
                <a:lnTo>
                  <a:pt x="2875" y="37363"/>
                </a:lnTo>
                <a:lnTo>
                  <a:pt x="11708" y="47509"/>
                </a:lnTo>
                <a:lnTo>
                  <a:pt x="25193" y="51300"/>
                </a:lnTo>
                <a:lnTo>
                  <a:pt x="35607" y="46497"/>
                </a:lnTo>
                <a:lnTo>
                  <a:pt x="42761" y="35292"/>
                </a:lnTo>
                <a:lnTo>
                  <a:pt x="45108" y="18269"/>
                </a:lnTo>
                <a:lnTo>
                  <a:pt x="39957" y="7698"/>
                </a:lnTo>
                <a:lnTo>
                  <a:pt x="29316" y="1044"/>
                </a:lnTo>
                <a:lnTo>
                  <a:pt x="12887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7393942" y="6697169"/>
            <a:ext cx="45108" cy="51300"/>
          </a:xfrm>
          <a:custGeom>
            <a:avLst/>
            <a:gdLst/>
            <a:ahLst/>
            <a:cxnLst/>
            <a:rect l="l" t="t" r="r" b="b"/>
            <a:pathLst>
              <a:path w="45108" h="51300">
                <a:moveTo>
                  <a:pt x="0" y="24368"/>
                </a:moveTo>
                <a:lnTo>
                  <a:pt x="3583" y="9809"/>
                </a:lnTo>
                <a:lnTo>
                  <a:pt x="12888" y="0"/>
                </a:lnTo>
                <a:lnTo>
                  <a:pt x="29317" y="1044"/>
                </a:lnTo>
                <a:lnTo>
                  <a:pt x="39957" y="7698"/>
                </a:lnTo>
                <a:lnTo>
                  <a:pt x="45108" y="18270"/>
                </a:lnTo>
                <a:lnTo>
                  <a:pt x="42761" y="35292"/>
                </a:lnTo>
                <a:lnTo>
                  <a:pt x="35606" y="46497"/>
                </a:lnTo>
                <a:lnTo>
                  <a:pt x="25193" y="51300"/>
                </a:lnTo>
                <a:lnTo>
                  <a:pt x="11708" y="47509"/>
                </a:lnTo>
                <a:lnTo>
                  <a:pt x="2875" y="37363"/>
                </a:lnTo>
                <a:lnTo>
                  <a:pt x="0" y="2436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2417619" y="4256115"/>
            <a:ext cx="290945" cy="1924396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2563244" y="4406088"/>
            <a:ext cx="0" cy="1710726"/>
          </a:xfrm>
          <a:custGeom>
            <a:avLst/>
            <a:gdLst/>
            <a:ahLst/>
            <a:cxnLst/>
            <a:rect l="l" t="t" r="r" b="b"/>
            <a:pathLst>
              <a:path h="1710726">
                <a:moveTo>
                  <a:pt x="0" y="17107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2504290" y="4380885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4" y="0"/>
                </a:moveTo>
                <a:lnTo>
                  <a:pt x="0" y="101064"/>
                </a:lnTo>
                <a:lnTo>
                  <a:pt x="2046" y="108840"/>
                </a:lnTo>
                <a:lnTo>
                  <a:pt x="14163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8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0"/>
                </a:lnTo>
                <a:lnTo>
                  <a:pt x="117908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2517370" y="5989320"/>
            <a:ext cx="2506286" cy="295101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2563245" y="6116815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4762705" y="6057860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5" y="21939"/>
                </a:lnTo>
                <a:lnTo>
                  <a:pt x="65498" y="58954"/>
                </a:lnTo>
                <a:lnTo>
                  <a:pt x="2045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2683472" y="577834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2683472" y="577834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3885995" y="489309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/>
          <p:nvPr/>
        </p:nvSpPr>
        <p:spPr>
          <a:xfrm>
            <a:off x="3885994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8" name="object 78"/>
          <p:cNvSpPr/>
          <p:nvPr/>
        </p:nvSpPr>
        <p:spPr>
          <a:xfrm>
            <a:off x="3406108" y="44754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9" name="object 79"/>
          <p:cNvSpPr/>
          <p:nvPr/>
        </p:nvSpPr>
        <p:spPr>
          <a:xfrm>
            <a:off x="3406108" y="44754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0" name="object 80"/>
          <p:cNvSpPr/>
          <p:nvPr/>
        </p:nvSpPr>
        <p:spPr>
          <a:xfrm>
            <a:off x="3040000" y="482123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1" name="object 81"/>
          <p:cNvSpPr/>
          <p:nvPr/>
        </p:nvSpPr>
        <p:spPr>
          <a:xfrm>
            <a:off x="3040000" y="482124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2" name="object 82"/>
          <p:cNvSpPr/>
          <p:nvPr/>
        </p:nvSpPr>
        <p:spPr>
          <a:xfrm>
            <a:off x="4037251" y="53055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1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3" name="object 83"/>
          <p:cNvSpPr/>
          <p:nvPr/>
        </p:nvSpPr>
        <p:spPr>
          <a:xfrm>
            <a:off x="4037251" y="53055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4" name="object 84"/>
          <p:cNvSpPr/>
          <p:nvPr/>
        </p:nvSpPr>
        <p:spPr>
          <a:xfrm>
            <a:off x="3934223" y="5478577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4"/>
                </a:lnTo>
                <a:lnTo>
                  <a:pt x="107553" y="111242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5" name="object 85"/>
          <p:cNvSpPr/>
          <p:nvPr/>
        </p:nvSpPr>
        <p:spPr>
          <a:xfrm>
            <a:off x="3934222" y="54785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6" name="object 86"/>
          <p:cNvSpPr/>
          <p:nvPr/>
        </p:nvSpPr>
        <p:spPr>
          <a:xfrm>
            <a:off x="3288766" y="5060128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7" name="object 87"/>
          <p:cNvSpPr/>
          <p:nvPr/>
        </p:nvSpPr>
        <p:spPr>
          <a:xfrm>
            <a:off x="3288765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8" name="object 88"/>
          <p:cNvSpPr/>
          <p:nvPr/>
        </p:nvSpPr>
        <p:spPr>
          <a:xfrm>
            <a:off x="3320746" y="5908171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9" name="object 89"/>
          <p:cNvSpPr/>
          <p:nvPr/>
        </p:nvSpPr>
        <p:spPr>
          <a:xfrm>
            <a:off x="3320745" y="590817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0" name="object 90"/>
          <p:cNvSpPr/>
          <p:nvPr/>
        </p:nvSpPr>
        <p:spPr>
          <a:xfrm>
            <a:off x="2968383" y="5518395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1" name="object 91"/>
          <p:cNvSpPr/>
          <p:nvPr/>
        </p:nvSpPr>
        <p:spPr>
          <a:xfrm>
            <a:off x="2968382" y="55183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2" name="object 92"/>
          <p:cNvSpPr/>
          <p:nvPr/>
        </p:nvSpPr>
        <p:spPr>
          <a:xfrm>
            <a:off x="4454574" y="444389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3" name="object 93"/>
          <p:cNvSpPr/>
          <p:nvPr/>
        </p:nvSpPr>
        <p:spPr>
          <a:xfrm>
            <a:off x="4454574" y="444389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4" name="object 94"/>
          <p:cNvSpPr/>
          <p:nvPr/>
        </p:nvSpPr>
        <p:spPr>
          <a:xfrm>
            <a:off x="3703735" y="489309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5" name="object 95"/>
          <p:cNvSpPr/>
          <p:nvPr/>
        </p:nvSpPr>
        <p:spPr>
          <a:xfrm>
            <a:off x="3703734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6" name="object 96"/>
          <p:cNvSpPr/>
          <p:nvPr/>
        </p:nvSpPr>
        <p:spPr>
          <a:xfrm>
            <a:off x="4394202" y="481920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7" name="object 97"/>
          <p:cNvSpPr/>
          <p:nvPr/>
        </p:nvSpPr>
        <p:spPr>
          <a:xfrm>
            <a:off x="4394201" y="48192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8" name="object 98"/>
          <p:cNvSpPr txBox="1"/>
          <p:nvPr/>
        </p:nvSpPr>
        <p:spPr>
          <a:xfrm>
            <a:off x="1866499" y="5175855"/>
            <a:ext cx="638810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Height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99" name="object 99"/>
          <p:cNvSpPr/>
          <p:nvPr/>
        </p:nvSpPr>
        <p:spPr>
          <a:xfrm>
            <a:off x="3468306" y="51895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0" name="object 100"/>
          <p:cNvSpPr/>
          <p:nvPr/>
        </p:nvSpPr>
        <p:spPr>
          <a:xfrm>
            <a:off x="3468306" y="51895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1" name="object 101"/>
          <p:cNvSpPr/>
          <p:nvPr/>
        </p:nvSpPr>
        <p:spPr>
          <a:xfrm>
            <a:off x="3681253" y="59226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2" name="object 102"/>
          <p:cNvSpPr/>
          <p:nvPr/>
        </p:nvSpPr>
        <p:spPr>
          <a:xfrm>
            <a:off x="3681253" y="59226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3" name="object 103"/>
          <p:cNvSpPr/>
          <p:nvPr/>
        </p:nvSpPr>
        <p:spPr>
          <a:xfrm>
            <a:off x="3406108" y="56098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4" name="object 104"/>
          <p:cNvSpPr/>
          <p:nvPr/>
        </p:nvSpPr>
        <p:spPr>
          <a:xfrm>
            <a:off x="3406108" y="56098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5" name="object 105"/>
          <p:cNvSpPr/>
          <p:nvPr/>
        </p:nvSpPr>
        <p:spPr>
          <a:xfrm>
            <a:off x="2851040" y="5296718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6" name="object 106"/>
          <p:cNvSpPr/>
          <p:nvPr/>
        </p:nvSpPr>
        <p:spPr>
          <a:xfrm>
            <a:off x="2851040" y="52967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7" name="object 107"/>
          <p:cNvSpPr/>
          <p:nvPr/>
        </p:nvSpPr>
        <p:spPr>
          <a:xfrm>
            <a:off x="3630543" y="533729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8" name="object 108"/>
          <p:cNvSpPr/>
          <p:nvPr/>
        </p:nvSpPr>
        <p:spPr>
          <a:xfrm>
            <a:off x="3630543" y="533729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9" name="object 109"/>
          <p:cNvSpPr/>
          <p:nvPr/>
        </p:nvSpPr>
        <p:spPr>
          <a:xfrm>
            <a:off x="3612974" y="56675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0" name="object 110"/>
          <p:cNvSpPr/>
          <p:nvPr/>
        </p:nvSpPr>
        <p:spPr>
          <a:xfrm>
            <a:off x="3612974" y="56675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1" name="object 111"/>
          <p:cNvSpPr/>
          <p:nvPr/>
        </p:nvSpPr>
        <p:spPr>
          <a:xfrm>
            <a:off x="4472882" y="5385303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2" name="object 112"/>
          <p:cNvSpPr/>
          <p:nvPr/>
        </p:nvSpPr>
        <p:spPr>
          <a:xfrm>
            <a:off x="4472882" y="538530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3" name="object 113"/>
          <p:cNvSpPr/>
          <p:nvPr/>
        </p:nvSpPr>
        <p:spPr>
          <a:xfrm>
            <a:off x="3617565" y="4703867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4" name="object 114"/>
          <p:cNvSpPr/>
          <p:nvPr/>
        </p:nvSpPr>
        <p:spPr>
          <a:xfrm>
            <a:off x="3617565" y="470386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5" name="object 115"/>
          <p:cNvSpPr/>
          <p:nvPr/>
        </p:nvSpPr>
        <p:spPr>
          <a:xfrm>
            <a:off x="4208560" y="5134285"/>
            <a:ext cx="123909" cy="146528"/>
          </a:xfrm>
          <a:custGeom>
            <a:avLst/>
            <a:gdLst/>
            <a:ahLst/>
            <a:cxnLst/>
            <a:rect l="l" t="t" r="r" b="b"/>
            <a:pathLst>
              <a:path w="123909" h="146528">
                <a:moveTo>
                  <a:pt x="69845" y="0"/>
                </a:moveTo>
                <a:lnTo>
                  <a:pt x="29407" y="12052"/>
                </a:lnTo>
                <a:lnTo>
                  <a:pt x="5138" y="44148"/>
                </a:lnTo>
                <a:lnTo>
                  <a:pt x="0" y="72686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2" y="146528"/>
                </a:lnTo>
                <a:lnTo>
                  <a:pt x="68738" y="145269"/>
                </a:lnTo>
                <a:lnTo>
                  <a:pt x="104414" y="125802"/>
                </a:lnTo>
                <a:lnTo>
                  <a:pt x="122486" y="89042"/>
                </a:lnTo>
                <a:lnTo>
                  <a:pt x="123909" y="74334"/>
                </a:lnTo>
                <a:lnTo>
                  <a:pt x="123861" y="72686"/>
                </a:ln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6" name="object 116"/>
          <p:cNvSpPr/>
          <p:nvPr/>
        </p:nvSpPr>
        <p:spPr>
          <a:xfrm>
            <a:off x="4208560" y="5134286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7" name="object 117"/>
          <p:cNvSpPr/>
          <p:nvPr/>
        </p:nvSpPr>
        <p:spPr>
          <a:xfrm>
            <a:off x="3450760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8" name="object 118"/>
          <p:cNvSpPr/>
          <p:nvPr/>
        </p:nvSpPr>
        <p:spPr>
          <a:xfrm>
            <a:off x="3450760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9" name="object 119"/>
          <p:cNvSpPr/>
          <p:nvPr/>
        </p:nvSpPr>
        <p:spPr>
          <a:xfrm>
            <a:off x="4219890" y="560751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0" name="object 120"/>
          <p:cNvSpPr/>
          <p:nvPr/>
        </p:nvSpPr>
        <p:spPr>
          <a:xfrm>
            <a:off x="4219889" y="560751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1" name="object 121"/>
          <p:cNvSpPr/>
          <p:nvPr/>
        </p:nvSpPr>
        <p:spPr>
          <a:xfrm>
            <a:off x="385726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2" name="object 122"/>
          <p:cNvSpPr/>
          <p:nvPr/>
        </p:nvSpPr>
        <p:spPr>
          <a:xfrm>
            <a:off x="385726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3" name="object 123"/>
          <p:cNvSpPr/>
          <p:nvPr/>
        </p:nvSpPr>
        <p:spPr>
          <a:xfrm>
            <a:off x="3490363" y="58407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4" name="object 124"/>
          <p:cNvSpPr/>
          <p:nvPr/>
        </p:nvSpPr>
        <p:spPr>
          <a:xfrm>
            <a:off x="3490363" y="58407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5" name="object 125"/>
          <p:cNvSpPr/>
          <p:nvPr/>
        </p:nvSpPr>
        <p:spPr>
          <a:xfrm>
            <a:off x="3747885" y="5497369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6" name="object 126"/>
          <p:cNvSpPr/>
          <p:nvPr/>
        </p:nvSpPr>
        <p:spPr>
          <a:xfrm>
            <a:off x="3747885" y="549737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7" name="object 127"/>
          <p:cNvSpPr/>
          <p:nvPr/>
        </p:nvSpPr>
        <p:spPr>
          <a:xfrm>
            <a:off x="3992893" y="59146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8" name="object 128"/>
          <p:cNvSpPr/>
          <p:nvPr/>
        </p:nvSpPr>
        <p:spPr>
          <a:xfrm>
            <a:off x="3992894" y="59146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9" name="object 129"/>
          <p:cNvSpPr/>
          <p:nvPr/>
        </p:nvSpPr>
        <p:spPr>
          <a:xfrm>
            <a:off x="2860546" y="511270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0" name="object 130"/>
          <p:cNvSpPr/>
          <p:nvPr/>
        </p:nvSpPr>
        <p:spPr>
          <a:xfrm>
            <a:off x="2860545" y="51127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1" name="object 131"/>
          <p:cNvSpPr/>
          <p:nvPr/>
        </p:nvSpPr>
        <p:spPr>
          <a:xfrm>
            <a:off x="3288766" y="5404609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2" name="object 132"/>
          <p:cNvSpPr/>
          <p:nvPr/>
        </p:nvSpPr>
        <p:spPr>
          <a:xfrm>
            <a:off x="3288765" y="54046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3" name="object 133"/>
          <p:cNvSpPr/>
          <p:nvPr/>
        </p:nvSpPr>
        <p:spPr>
          <a:xfrm>
            <a:off x="311404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4" name="object 134"/>
          <p:cNvSpPr/>
          <p:nvPr/>
        </p:nvSpPr>
        <p:spPr>
          <a:xfrm>
            <a:off x="3114046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5" name="object 135"/>
          <p:cNvSpPr/>
          <p:nvPr/>
        </p:nvSpPr>
        <p:spPr>
          <a:xfrm>
            <a:off x="3681253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6" name="object 136"/>
          <p:cNvSpPr/>
          <p:nvPr/>
        </p:nvSpPr>
        <p:spPr>
          <a:xfrm>
            <a:off x="3681253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7" name="object 137"/>
          <p:cNvSpPr/>
          <p:nvPr/>
        </p:nvSpPr>
        <p:spPr>
          <a:xfrm>
            <a:off x="4044628" y="4963404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8" name="object 138"/>
          <p:cNvSpPr/>
          <p:nvPr/>
        </p:nvSpPr>
        <p:spPr>
          <a:xfrm>
            <a:off x="4044627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9" name="object 139"/>
          <p:cNvSpPr txBox="1"/>
          <p:nvPr/>
        </p:nvSpPr>
        <p:spPr>
          <a:xfrm>
            <a:off x="2756456" y="1210210"/>
            <a:ext cx="7146925" cy="254889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42545">
              <a:lnSpc>
                <a:spcPts val="2800"/>
              </a:lnSpc>
            </a:pP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L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ts 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f f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eatures</a:t>
            </a:r>
            <a:r>
              <a:rPr sz="2400" spc="-10" dirty="0">
                <a:solidFill>
                  <a:srgbClr val="9BBB59"/>
                </a:solidFill>
                <a:latin typeface="Calibri"/>
                <a:cs typeface="Calibri"/>
              </a:rPr>
              <a:t>, </a:t>
            </a:r>
            <a:r>
              <a:rPr sz="2400" spc="-10" dirty="0">
                <a:solidFill>
                  <a:srgbClr val="4BACC6"/>
                </a:solidFill>
                <a:latin typeface="Calibri"/>
                <a:cs typeface="Calibri"/>
              </a:rPr>
              <a:t>l</a:t>
            </a:r>
            <a:r>
              <a:rPr sz="2400" spc="-5" dirty="0">
                <a:solidFill>
                  <a:srgbClr val="4BACC6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4BACC6"/>
                </a:solidFill>
                <a:latin typeface="Calibri"/>
                <a:cs typeface="Calibri"/>
              </a:rPr>
              <a:t>ts </a:t>
            </a:r>
            <a:r>
              <a:rPr sz="2400" spc="-5" dirty="0">
                <a:solidFill>
                  <a:srgbClr val="4BACC6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4BACC6"/>
                </a:solidFill>
                <a:latin typeface="Calibri"/>
                <a:cs typeface="Calibri"/>
              </a:rPr>
              <a:t>f d</a:t>
            </a:r>
            <a:r>
              <a:rPr sz="2400" spc="-15" dirty="0">
                <a:solidFill>
                  <a:srgbClr val="4BACC6"/>
                </a:solidFill>
                <a:latin typeface="Calibri"/>
                <a:cs typeface="Calibri"/>
              </a:rPr>
              <a:t>ata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is best.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B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at if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d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’t h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ave the luxu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ry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gin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us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am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unts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data?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600"/>
              </a:lnSpc>
            </a:pPr>
            <a:endParaRPr sz="600" dirty="0"/>
          </a:p>
          <a:p>
            <a:pPr marL="12700" marR="12700">
              <a:lnSpc>
                <a:spcPts val="5800"/>
              </a:lnSpc>
            </a:pP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all f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eatures p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vide the same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am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information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. </a:t>
            </a:r>
            <a:r>
              <a:rPr sz="2400" spc="-30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can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reduce the di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mensi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ns (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mp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ress the data)</a:t>
            </a:r>
            <a:endParaRPr sz="2400" dirty="0">
              <a:latin typeface="Calibri"/>
              <a:cs typeface="Calibri"/>
            </a:endParaRPr>
          </a:p>
          <a:p>
            <a:pPr marL="12700">
              <a:lnSpc>
                <a:spcPts val="2120"/>
              </a:lnSpc>
            </a:pP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ith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n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ecess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aril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y 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sin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g too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ch </a:t>
            </a:r>
            <a:r>
              <a:rPr lang="en-CA" sz="2400" spc="-10" dirty="0">
                <a:solidFill>
                  <a:srgbClr val="7F7F7F"/>
                </a:solidFill>
                <a:latin typeface="Calibri"/>
                <a:cs typeface="Calibri"/>
              </a:rPr>
              <a:t>information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40" name="object 140"/>
          <p:cNvSpPr txBox="1"/>
          <p:nvPr/>
        </p:nvSpPr>
        <p:spPr>
          <a:xfrm>
            <a:off x="3304549" y="6194147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25917" y="292942"/>
            <a:ext cx="2905125" cy="50863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3200" dirty="0">
                <a:solidFill>
                  <a:srgbClr val="4F81BD"/>
                </a:solidFill>
                <a:latin typeface="Calibri"/>
                <a:cs typeface="Calibri"/>
              </a:rPr>
              <a:t>F</a:t>
            </a:r>
            <a:r>
              <a:rPr sz="3200" spc="-20" dirty="0">
                <a:solidFill>
                  <a:srgbClr val="4F81BD"/>
                </a:solidFill>
                <a:latin typeface="Calibri"/>
                <a:cs typeface="Calibri"/>
              </a:rPr>
              <a:t>eature </a:t>
            </a:r>
            <a:r>
              <a:rPr lang="en-CA" sz="3200" spc="-20" dirty="0">
                <a:solidFill>
                  <a:srgbClr val="4F81BD"/>
                </a:solidFill>
                <a:latin typeface="Calibri"/>
                <a:cs typeface="Calibri"/>
              </a:rPr>
              <a:t>Selection</a:t>
            </a:r>
            <a:endParaRPr sz="32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59079" y="3213581"/>
            <a:ext cx="842644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Heigh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27615" y="1197034"/>
            <a:ext cx="295101" cy="41854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75406" y="1349313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16453" y="1324109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575406" y="5318258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923218" y="453907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3923145" y="453907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7401267" y="250219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40119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013290" y="154119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13216" y="154119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4954398" y="233686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954324" y="233686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7838743" y="34512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838668" y="34512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540753" y="384933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7540679" y="384933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673903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5673828" y="288652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5766398" y="483778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766324" y="483778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4747260" y="39409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4747186" y="39409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9045767" y="1468624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1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6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9045693" y="146862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874117" y="250219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87404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8871150" y="233217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8871076" y="233217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193188" y="318423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193114" y="318423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809094" y="487116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6809019" y="487116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6013290" y="415142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013216" y="415142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407873" y="343089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407800" y="343089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662425" y="352426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662351" y="352426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611611" y="42842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11537" y="42842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9098718" y="363471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9098645" y="363471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6624889" y="206680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624815" y="20668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9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3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0"/>
                </a:lnTo>
                <a:lnTo>
                  <a:pt x="282248" y="72524"/>
                </a:lnTo>
                <a:lnTo>
                  <a:pt x="255767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6142436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142362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8366991" y="414599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366918" y="414599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318174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318100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6256984" y="468259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256910" y="46825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001814" y="38925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0" y="0"/>
                </a:moveTo>
                <a:lnTo>
                  <a:pt x="98500" y="9071"/>
                </a:lnTo>
                <a:lnTo>
                  <a:pt x="64084" y="29174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3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001740" y="38925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10448" y="48526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10374" y="485261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4435365" y="300750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4435291" y="300750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673903" y="367914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673828" y="367914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5168560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5168486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6809094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6809019" y="28865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860078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7860004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5" name="Title 74">
            <a:extLst>
              <a:ext uri="{FF2B5EF4-FFF2-40B4-BE49-F238E27FC236}">
                <a16:creationId xmlns:a16="http://schemas.microsoft.com/office/drawing/2014/main" id="{8C145689-E31B-2B4B-8C67-4DABB72269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6" name="Subtitle 75">
            <a:extLst>
              <a:ext uri="{FF2B5EF4-FFF2-40B4-BE49-F238E27FC236}">
                <a16:creationId xmlns:a16="http://schemas.microsoft.com/office/drawing/2014/main" id="{1523C19E-72EF-D546-BD3A-F70F7A6F3441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25916" y="292942"/>
            <a:ext cx="2948940" cy="867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3200" dirty="0">
                <a:solidFill>
                  <a:srgbClr val="4F81BD"/>
                </a:solidFill>
                <a:latin typeface="Calibri"/>
                <a:cs typeface="Calibri"/>
              </a:rPr>
              <a:t>F</a:t>
            </a:r>
            <a:r>
              <a:rPr sz="3200" spc="-20" dirty="0">
                <a:solidFill>
                  <a:srgbClr val="4F81BD"/>
                </a:solidFill>
                <a:latin typeface="Calibri"/>
                <a:cs typeface="Calibri"/>
              </a:rPr>
              <a:t>eature </a:t>
            </a:r>
            <a:r>
              <a:rPr lang="en-CA" sz="3200" spc="-20" dirty="0">
                <a:solidFill>
                  <a:srgbClr val="4F81BD"/>
                </a:solidFill>
                <a:latin typeface="Calibri"/>
                <a:cs typeface="Calibri"/>
              </a:rPr>
              <a:t>Selection</a:t>
            </a:r>
            <a:endParaRPr sz="3200" dirty="0">
              <a:latin typeface="Calibri"/>
              <a:cs typeface="Calibri"/>
            </a:endParaRPr>
          </a:p>
          <a:p>
            <a:pPr marL="12700">
              <a:lnSpc>
                <a:spcPts val="2840"/>
              </a:lnSpc>
            </a:pP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Healthy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/ </a:t>
            </a:r>
            <a:r>
              <a:rPr sz="2400" spc="-15" dirty="0">
                <a:solidFill>
                  <a:srgbClr val="C0504D"/>
                </a:solidFill>
                <a:latin typeface="Calibri"/>
                <a:cs typeface="Calibri"/>
              </a:rPr>
              <a:t>Heart Disease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59079" y="3213581"/>
            <a:ext cx="842644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Heigh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27615" y="1197034"/>
            <a:ext cx="295101" cy="41854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75406" y="1349313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16453" y="1324109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575406" y="5318258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923218" y="453907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3923145" y="453907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7401267" y="250219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40119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013290" y="154119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13216" y="154119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4954398" y="233686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954324" y="233686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7838743" y="34512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838668" y="34512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540753" y="384933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7540679" y="384933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673903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5673828" y="288652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5766398" y="483778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766324" y="483778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4747260" y="39409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4747186" y="39409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9045767" y="1468624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1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6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9045693" y="146862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874117" y="250219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87404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8871150" y="233217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8871076" y="233217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193188" y="318423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193114" y="318423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809094" y="487116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6809019" y="487116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6013290" y="415142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013216" y="415142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407873" y="343089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407800" y="343089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662425" y="352426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662351" y="352426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611611" y="42842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11537" y="42842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9098718" y="363471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9098645" y="363471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6624889" y="206680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624815" y="20668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9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3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0"/>
                </a:lnTo>
                <a:lnTo>
                  <a:pt x="282248" y="72524"/>
                </a:lnTo>
                <a:lnTo>
                  <a:pt x="255767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9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6142436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142362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8366991" y="414599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366918" y="414599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318174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318100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6256984" y="468259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256910" y="46825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001814" y="38925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0" y="0"/>
                </a:moveTo>
                <a:lnTo>
                  <a:pt x="98500" y="9071"/>
                </a:lnTo>
                <a:lnTo>
                  <a:pt x="64084" y="29174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3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001740" y="38925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10448" y="48526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10374" y="485261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4435365" y="300750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4435291" y="300750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673903" y="367914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673828" y="367914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5168560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5168486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6809094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6809019" y="28865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860078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7860004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5" name="Title 74">
            <a:extLst>
              <a:ext uri="{FF2B5EF4-FFF2-40B4-BE49-F238E27FC236}">
                <a16:creationId xmlns:a16="http://schemas.microsoft.com/office/drawing/2014/main" id="{9A156E71-AB06-9D4A-9090-EF9F9CDD11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6" name="Subtitle 75">
            <a:extLst>
              <a:ext uri="{FF2B5EF4-FFF2-40B4-BE49-F238E27FC236}">
                <a16:creationId xmlns:a16="http://schemas.microsoft.com/office/drawing/2014/main" id="{0E2E245D-148D-CE44-9A6B-052FC854CAF2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25916" y="292942"/>
            <a:ext cx="2948940" cy="867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3200" dirty="0">
                <a:solidFill>
                  <a:srgbClr val="4F81BD"/>
                </a:solidFill>
                <a:latin typeface="Calibri"/>
                <a:cs typeface="Calibri"/>
              </a:rPr>
              <a:t>F</a:t>
            </a:r>
            <a:r>
              <a:rPr sz="3200" spc="-20" dirty="0">
                <a:solidFill>
                  <a:srgbClr val="4F81BD"/>
                </a:solidFill>
                <a:latin typeface="Calibri"/>
                <a:cs typeface="Calibri"/>
              </a:rPr>
              <a:t>eature </a:t>
            </a:r>
            <a:r>
              <a:rPr lang="en-CA" sz="3200" spc="-20" dirty="0">
                <a:solidFill>
                  <a:srgbClr val="4F81BD"/>
                </a:solidFill>
                <a:latin typeface="Calibri"/>
                <a:cs typeface="Calibri"/>
              </a:rPr>
              <a:t>Selection</a:t>
            </a:r>
            <a:endParaRPr sz="3200" dirty="0">
              <a:latin typeface="Calibri"/>
              <a:cs typeface="Calibri"/>
            </a:endParaRPr>
          </a:p>
          <a:p>
            <a:pPr marL="12700">
              <a:lnSpc>
                <a:spcPts val="2840"/>
              </a:lnSpc>
            </a:pP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Healthy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/ </a:t>
            </a:r>
            <a:r>
              <a:rPr sz="2400" spc="-15" dirty="0">
                <a:solidFill>
                  <a:srgbClr val="C0504D"/>
                </a:solidFill>
                <a:latin typeface="Calibri"/>
                <a:cs typeface="Calibri"/>
              </a:rPr>
              <a:t>Heart Disease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59079" y="3213581"/>
            <a:ext cx="842644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Heigh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27615" y="1197034"/>
            <a:ext cx="295101" cy="41854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75406" y="1349313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16453" y="1324109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575406" y="5318258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923218" y="453907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3923145" y="453907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7401267" y="250219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40119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013290" y="154119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13216" y="154119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4954398" y="233686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954324" y="233686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7838743" y="34512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838668" y="34512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540753" y="384933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7540679" y="384933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673903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5673828" y="288652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5766398" y="483778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766324" y="483778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4747260" y="39409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4747186" y="39409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9045767" y="1468624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1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6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9045693" y="146862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874117" y="250219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87404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8871150" y="233217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8871076" y="233217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193188" y="318423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193114" y="318423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809094" y="487116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6809019" y="487116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6013290" y="415142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013216" y="415142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407873" y="343089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407800" y="343089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662425" y="352426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662351" y="352426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611611" y="42842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11537" y="42842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9098718" y="363471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9098645" y="363471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6624889" y="206680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624815" y="20668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9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3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0"/>
                </a:lnTo>
                <a:lnTo>
                  <a:pt x="282248" y="72524"/>
                </a:lnTo>
                <a:lnTo>
                  <a:pt x="255767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9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6142436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142362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8366991" y="414599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366918" y="414599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318174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318100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6256984" y="468259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256910" y="46825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001814" y="38925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0" y="0"/>
                </a:moveTo>
                <a:lnTo>
                  <a:pt x="98500" y="9071"/>
                </a:lnTo>
                <a:lnTo>
                  <a:pt x="64084" y="29174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3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001740" y="38925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10448" y="48526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10374" y="485261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4435365" y="300750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4435291" y="300750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673903" y="367914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673828" y="367914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5168560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5168486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6809094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6809019" y="28865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860078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7860004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6486946" y="1366085"/>
            <a:ext cx="124590" cy="4838599"/>
          </a:xfrm>
          <a:custGeom>
            <a:avLst/>
            <a:gdLst/>
            <a:ahLst/>
            <a:cxnLst/>
            <a:rect l="l" t="t" r="r" b="b"/>
            <a:pathLst>
              <a:path w="124590" h="4838599">
                <a:moveTo>
                  <a:pt x="124590" y="0"/>
                </a:moveTo>
                <a:lnTo>
                  <a:pt x="0" y="4838599"/>
                </a:lnTo>
              </a:path>
            </a:pathLst>
          </a:custGeom>
          <a:ln w="63499">
            <a:noFill/>
            <a:prstDash val="lgDash"/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 flipH="1">
            <a:off x="6486920" y="1440018"/>
            <a:ext cx="120058" cy="4960783"/>
          </a:xfrm>
          <a:prstGeom prst="line">
            <a:avLst/>
          </a:prstGeom>
          <a:ln w="60325">
            <a:solidFill>
              <a:schemeClr val="accent6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itle 73">
            <a:extLst>
              <a:ext uri="{FF2B5EF4-FFF2-40B4-BE49-F238E27FC236}">
                <a16:creationId xmlns:a16="http://schemas.microsoft.com/office/drawing/2014/main" id="{8DE9F959-5B45-FB4C-99CB-C3D1003D5F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7" name="Subtitle 76">
            <a:extLst>
              <a:ext uri="{FF2B5EF4-FFF2-40B4-BE49-F238E27FC236}">
                <a16:creationId xmlns:a16="http://schemas.microsoft.com/office/drawing/2014/main" id="{1FB60788-7041-E248-B2F9-7EF2D32F6A36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25916" y="292942"/>
            <a:ext cx="2948940" cy="867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3200" dirty="0">
                <a:solidFill>
                  <a:srgbClr val="4F81BD"/>
                </a:solidFill>
                <a:latin typeface="Calibri"/>
                <a:cs typeface="Calibri"/>
              </a:rPr>
              <a:t>F</a:t>
            </a:r>
            <a:r>
              <a:rPr sz="3200" spc="-20" dirty="0">
                <a:solidFill>
                  <a:srgbClr val="4F81BD"/>
                </a:solidFill>
                <a:latin typeface="Calibri"/>
                <a:cs typeface="Calibri"/>
              </a:rPr>
              <a:t>eature </a:t>
            </a:r>
            <a:r>
              <a:rPr lang="en-CA" sz="3200" spc="-20" dirty="0">
                <a:solidFill>
                  <a:srgbClr val="4F81BD"/>
                </a:solidFill>
                <a:latin typeface="Calibri"/>
                <a:cs typeface="Calibri"/>
              </a:rPr>
              <a:t>Selection</a:t>
            </a:r>
            <a:endParaRPr sz="3200" dirty="0">
              <a:latin typeface="Calibri"/>
              <a:cs typeface="Calibri"/>
            </a:endParaRPr>
          </a:p>
          <a:p>
            <a:pPr marL="12700">
              <a:lnSpc>
                <a:spcPts val="2840"/>
              </a:lnSpc>
            </a:pP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Healthy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/ </a:t>
            </a:r>
            <a:r>
              <a:rPr sz="2400" spc="-15" dirty="0">
                <a:solidFill>
                  <a:srgbClr val="C0504D"/>
                </a:solidFill>
                <a:latin typeface="Calibri"/>
                <a:cs typeface="Calibri"/>
              </a:rPr>
              <a:t>Heart Disease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59079" y="3213581"/>
            <a:ext cx="842644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Heigh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27615" y="1197034"/>
            <a:ext cx="295101" cy="41854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75406" y="1349313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16453" y="1324109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575406" y="5318258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923218" y="453907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3923145" y="453907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7401267" y="250219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40119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013290" y="154119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13216" y="154119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4954398" y="233686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954324" y="233686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7838743" y="34512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838668" y="34512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540753" y="384933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7540679" y="384933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673903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5673828" y="288652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5766398" y="483778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766324" y="483778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4747260" y="39409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4747186" y="39409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9045767" y="1468624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1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6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9045693" y="146862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874117" y="250219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87404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8871150" y="233217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8871076" y="233217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193188" y="318423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193114" y="318423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809094" y="487116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6809019" y="487116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6013290" y="415142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013216" y="415142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407873" y="343089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407800" y="343089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662425" y="352426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662351" y="352426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611611" y="42842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11537" y="42842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9098718" y="363471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9098645" y="363471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6624889" y="206680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624815" y="20668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9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3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0"/>
                </a:lnTo>
                <a:lnTo>
                  <a:pt x="282248" y="72524"/>
                </a:lnTo>
                <a:lnTo>
                  <a:pt x="255767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9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6142436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142362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8366991" y="414599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366918" y="414599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318174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318100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6256984" y="468259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256910" y="46825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001814" y="38925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0" y="0"/>
                </a:moveTo>
                <a:lnTo>
                  <a:pt x="98500" y="9071"/>
                </a:lnTo>
                <a:lnTo>
                  <a:pt x="64084" y="29174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3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001740" y="38925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10448" y="48526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10374" y="485261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4435365" y="300750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4435291" y="300750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673903" y="367914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673828" y="367914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5168560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5168486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6809094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6809019" y="28865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860078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7860004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5" name="Title 74">
            <a:extLst>
              <a:ext uri="{FF2B5EF4-FFF2-40B4-BE49-F238E27FC236}">
                <a16:creationId xmlns:a16="http://schemas.microsoft.com/office/drawing/2014/main" id="{67470D05-62FB-BF43-9CF0-5473E66A5F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6" name="Subtitle 75">
            <a:extLst>
              <a:ext uri="{FF2B5EF4-FFF2-40B4-BE49-F238E27FC236}">
                <a16:creationId xmlns:a16="http://schemas.microsoft.com/office/drawing/2014/main" id="{CFF21ED1-BC46-824E-A9B7-0022D71FFF03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3" name="object 3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ross 73"/>
          <p:cNvSpPr/>
          <p:nvPr/>
        </p:nvSpPr>
        <p:spPr>
          <a:xfrm rot="18850306">
            <a:off x="2645647" y="3025591"/>
            <a:ext cx="869506" cy="869506"/>
          </a:xfrm>
          <a:prstGeom prst="plus">
            <a:avLst>
              <a:gd name="adj" fmla="val 34145"/>
            </a:avLst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object 2"/>
          <p:cNvSpPr txBox="1"/>
          <p:nvPr/>
        </p:nvSpPr>
        <p:spPr>
          <a:xfrm>
            <a:off x="3625916" y="292942"/>
            <a:ext cx="2948940" cy="867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3200" dirty="0">
                <a:solidFill>
                  <a:srgbClr val="4F81BD"/>
                </a:solidFill>
                <a:latin typeface="Calibri"/>
                <a:cs typeface="Calibri"/>
              </a:rPr>
              <a:t>F</a:t>
            </a:r>
            <a:r>
              <a:rPr sz="3200" spc="-20" dirty="0">
                <a:solidFill>
                  <a:srgbClr val="4F81BD"/>
                </a:solidFill>
                <a:latin typeface="Calibri"/>
                <a:cs typeface="Calibri"/>
              </a:rPr>
              <a:t>eature </a:t>
            </a:r>
            <a:r>
              <a:rPr lang="en-CA" sz="3200" spc="-20" dirty="0">
                <a:solidFill>
                  <a:srgbClr val="4F81BD"/>
                </a:solidFill>
                <a:latin typeface="Calibri"/>
                <a:cs typeface="Calibri"/>
              </a:rPr>
              <a:t>Selection</a:t>
            </a:r>
            <a:endParaRPr sz="3200" dirty="0">
              <a:latin typeface="Calibri"/>
              <a:cs typeface="Calibri"/>
            </a:endParaRPr>
          </a:p>
          <a:p>
            <a:pPr marL="12700">
              <a:lnSpc>
                <a:spcPts val="2840"/>
              </a:lnSpc>
            </a:pP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Healthy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/ </a:t>
            </a:r>
            <a:r>
              <a:rPr sz="2400" spc="-15" dirty="0">
                <a:solidFill>
                  <a:srgbClr val="C0504D"/>
                </a:solidFill>
                <a:latin typeface="Calibri"/>
                <a:cs typeface="Calibri"/>
              </a:rPr>
              <a:t>Heart Disease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59079" y="3213581"/>
            <a:ext cx="842644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Heigh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75406" y="5318258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923218" y="453907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923145" y="453907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7401267" y="250219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740119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013290" y="154119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6013216" y="154119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954398" y="233686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4954324" y="233686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7838743" y="34512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7838668" y="34512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7540753" y="384933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7540679" y="384933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5673903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5673828" y="288652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66398" y="483778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766324" y="483778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747260" y="39409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4747186" y="39409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9045767" y="1468624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1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6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9045693" y="146862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874117" y="250219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6874042" y="25021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871150" y="233217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8871076" y="233217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93188" y="318423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193114" y="318423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6809094" y="487116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809019" y="487116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013290" y="415142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013216" y="415142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407873" y="343089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4407800" y="343089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662425" y="352426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662351" y="352426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6611611" y="42842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611537" y="42842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9098718" y="363471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9098645" y="363471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24889" y="206680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6624815" y="20668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9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3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0"/>
                </a:lnTo>
                <a:lnTo>
                  <a:pt x="282248" y="72524"/>
                </a:lnTo>
                <a:lnTo>
                  <a:pt x="255767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9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142436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6142362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66991" y="414599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8366918" y="414599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7318174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7318100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6256984" y="468259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6256910" y="46825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001814" y="38925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0" y="0"/>
                </a:moveTo>
                <a:lnTo>
                  <a:pt x="98500" y="9071"/>
                </a:lnTo>
                <a:lnTo>
                  <a:pt x="64084" y="29174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3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001740" y="38925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710448" y="48526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710374" y="485261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435365" y="300750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4435291" y="300750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5673903" y="367914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5673828" y="367914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168560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168486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6809094" y="28865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6809019" y="28865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7860078" y="26639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7860004" y="26639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1" name="Title 70">
            <a:extLst>
              <a:ext uri="{FF2B5EF4-FFF2-40B4-BE49-F238E27FC236}">
                <a16:creationId xmlns:a16="http://schemas.microsoft.com/office/drawing/2014/main" id="{8C95686F-7D60-8D44-B886-9F988AF581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2" name="Subtitle 71">
            <a:extLst>
              <a:ext uri="{FF2B5EF4-FFF2-40B4-BE49-F238E27FC236}">
                <a16:creationId xmlns:a16="http://schemas.microsoft.com/office/drawing/2014/main" id="{97CE5EC4-C42A-224C-A1D3-5BC73E3947F7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  <a:p>
            <a:r>
              <a:rPr lang="en-US" dirty="0"/>
              <a:t>Healthy / Heart Disease</a:t>
            </a:r>
          </a:p>
        </p:txBody>
      </p:sp>
      <p:sp>
        <p:nvSpPr>
          <p:cNvPr id="3" name="object 3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5406" y="5318258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923218" y="453907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923145" y="453907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401267" y="3524123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6" y="339136"/>
                </a:lnTo>
                <a:lnTo>
                  <a:pt x="171952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899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7401192" y="352412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6013290" y="256312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8" y="339135"/>
                </a:lnTo>
                <a:lnTo>
                  <a:pt x="171954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1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013216" y="256312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4954398" y="3358796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954324" y="335879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838743" y="34512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7838668" y="34512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7540753" y="384933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7540679" y="384933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673903" y="390845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5673828" y="390845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5766398" y="483778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66324" y="483778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4747260" y="39409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747186" y="39409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9045767" y="249055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2"/>
                </a:lnTo>
                <a:lnTo>
                  <a:pt x="10518" y="232711"/>
                </a:lnTo>
                <a:lnTo>
                  <a:pt x="29133" y="270191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20"/>
                </a:lnTo>
                <a:lnTo>
                  <a:pt x="284441" y="227838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9045693" y="249055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6874117" y="352412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874042" y="352412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871150" y="335410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871076" y="335410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193188" y="318423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93114" y="318423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809094" y="487116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6809019" y="487116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013290" y="415142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013216" y="415142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407873" y="343089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407800" y="343089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6662425" y="352426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662351" y="352426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611611" y="42842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6611537" y="42842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9098718" y="363471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9098645" y="363471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624889" y="308873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24815" y="308873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9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3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0"/>
                </a:lnTo>
                <a:lnTo>
                  <a:pt x="282248" y="72524"/>
                </a:lnTo>
                <a:lnTo>
                  <a:pt x="255767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9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334169" y="3056203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6142436" y="368590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142362" y="368590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366991" y="414599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66918" y="414599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7318174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7318100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256984" y="468259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6256910" y="46825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001814" y="389257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0" y="0"/>
                </a:moveTo>
                <a:lnTo>
                  <a:pt x="98500" y="9071"/>
                </a:lnTo>
                <a:lnTo>
                  <a:pt x="64084" y="29174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3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001740" y="38925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710448" y="48526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710374" y="485261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4435365" y="4029437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435291" y="402943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5673903" y="367914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5673828" y="367914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5168560" y="326216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168486" y="32621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6809094" y="390845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6809019" y="390845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7860078" y="368590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7860004" y="368590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  <a:p>
            <a:r>
              <a:rPr lang="en-US" dirty="0"/>
              <a:t>Healthy / Heart Disease</a:t>
            </a:r>
          </a:p>
        </p:txBody>
      </p:sp>
      <p:sp>
        <p:nvSpPr>
          <p:cNvPr id="3" name="object 3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5406" y="5318258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923218" y="453907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923145" y="453907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401267" y="4560653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7401192" y="456065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6013290" y="359964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013216" y="359964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4954398" y="439532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954324" y="439532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838742" y="448780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7838668" y="448780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7540753" y="488586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7540679" y="488586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673903" y="494497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5673828" y="494497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5766398" y="483778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66324" y="483778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4747260" y="39409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747186" y="39409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9045767" y="352708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9045693" y="352708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6874117" y="456065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874042" y="456065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871150" y="4390636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871076" y="439063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193188" y="422076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93114" y="422076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809094" y="487116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6809019" y="487116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013290" y="415142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013216" y="415142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407873" y="446742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407800" y="446742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6662425" y="456079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662351" y="45607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611611" y="42842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6611537" y="428420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9098718" y="46712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9098645" y="467124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624889" y="412526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24815" y="412526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8334169" y="4092730"/>
            <a:ext cx="310268" cy="339958"/>
          </a:xfrm>
          <a:custGeom>
            <a:avLst/>
            <a:gdLst/>
            <a:ahLst/>
            <a:cxnLst/>
            <a:rect l="l" t="t" r="r" b="b"/>
            <a:pathLst>
              <a:path w="310268" h="339958">
                <a:moveTo>
                  <a:pt x="156870" y="0"/>
                </a:moveTo>
                <a:lnTo>
                  <a:pt x="115365" y="5927"/>
                </a:lnTo>
                <a:lnTo>
                  <a:pt x="78165" y="22679"/>
                </a:lnTo>
                <a:lnTo>
                  <a:pt x="46648" y="48692"/>
                </a:lnTo>
                <a:lnTo>
                  <a:pt x="22196" y="82401"/>
                </a:lnTo>
                <a:lnTo>
                  <a:pt x="6186" y="122243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1" y="322112"/>
                </a:lnTo>
                <a:lnTo>
                  <a:pt x="123443" y="336474"/>
                </a:lnTo>
                <a:lnTo>
                  <a:pt x="150630" y="339958"/>
                </a:lnTo>
                <a:lnTo>
                  <a:pt x="165167" y="339301"/>
                </a:lnTo>
                <a:lnTo>
                  <a:pt x="206093" y="329767"/>
                </a:lnTo>
                <a:lnTo>
                  <a:pt x="242005" y="310073"/>
                </a:lnTo>
                <a:lnTo>
                  <a:pt x="271629" y="281747"/>
                </a:lnTo>
                <a:lnTo>
                  <a:pt x="293688" y="246317"/>
                </a:lnTo>
                <a:lnTo>
                  <a:pt x="306910" y="205308"/>
                </a:lnTo>
                <a:lnTo>
                  <a:pt x="310268" y="170009"/>
                </a:lnTo>
                <a:lnTo>
                  <a:pt x="309642" y="154638"/>
                </a:lnTo>
                <a:lnTo>
                  <a:pt x="300689" y="111062"/>
                </a:lnTo>
                <a:lnTo>
                  <a:pt x="282248" y="72525"/>
                </a:lnTo>
                <a:lnTo>
                  <a:pt x="255768" y="40616"/>
                </a:lnTo>
                <a:lnTo>
                  <a:pt x="222697" y="16922"/>
                </a:lnTo>
                <a:lnTo>
                  <a:pt x="184485" y="3030"/>
                </a:lnTo>
                <a:lnTo>
                  <a:pt x="156870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334169" y="4092731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4"/>
                </a:lnTo>
                <a:lnTo>
                  <a:pt x="289360" y="84712"/>
                </a:lnTo>
                <a:lnTo>
                  <a:pt x="265398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8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6142436" y="472243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142362" y="472243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366991" y="414599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66918" y="414599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7318174" y="429868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7318100" y="429868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256984" y="468259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6256910" y="46825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001813" y="492910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001740" y="492910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710448" y="48526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710374" y="485261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4435365" y="4029437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435291" y="402943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5673903" y="471567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5673828" y="47156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5168560" y="429868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168486" y="429868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6809094" y="494497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6809019" y="494497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7860078" y="472243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7860004" y="472243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  <a:p>
            <a:r>
              <a:rPr lang="en-US" dirty="0"/>
              <a:t>Healthy / Heart Disease</a:t>
            </a:r>
          </a:p>
        </p:txBody>
      </p:sp>
      <p:sp>
        <p:nvSpPr>
          <p:cNvPr id="3" name="object 3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5406" y="5318258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923218" y="453907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923145" y="453907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401267" y="4560653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7401192" y="456065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6013290" y="430040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013216" y="430040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4954398" y="5096075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954324" y="509607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838742" y="448780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7838668" y="448780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7540753" y="488586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7540679" y="488586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673903" y="494497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5673828" y="494497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5766398" y="483778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66324" y="483778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4747260" y="464170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747186" y="464170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9045767" y="422783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9045693" y="422783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6874117" y="456065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874042" y="456065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871150" y="509139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871076" y="5091390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193188" y="492151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93114" y="492151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809094" y="487116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6809019" y="487116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013290" y="485217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013216" y="48521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407873" y="446742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407800" y="446742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6662425" y="456079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662351" y="456079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611611" y="4984959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6611537" y="498496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9098718" y="46712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9098645" y="467124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624889" y="482602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24815" y="482601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8334169" y="4793484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9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3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0"/>
                </a:lnTo>
                <a:lnTo>
                  <a:pt x="282248" y="72524"/>
                </a:lnTo>
                <a:lnTo>
                  <a:pt x="255767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9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334169" y="4793484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4"/>
                </a:lnTo>
                <a:lnTo>
                  <a:pt x="289360" y="84712"/>
                </a:lnTo>
                <a:lnTo>
                  <a:pt x="265398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8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6142436" y="472243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142362" y="472243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366991" y="4846750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66918" y="4846750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7318174" y="499944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7318100" y="499944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256984" y="468259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6256910" y="46825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001813" y="492910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001740" y="492910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710448" y="48526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710374" y="485261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4435365" y="4730189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435291" y="473018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5673903" y="471567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5673828" y="47156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5168560" y="499944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168486" y="499944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6809094" y="494497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6809019" y="494497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7860078" y="472243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7860004" y="472243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  <a:p>
            <a:r>
              <a:rPr lang="en-US" dirty="0"/>
              <a:t>Healthy / Heart Disease</a:t>
            </a:r>
          </a:p>
        </p:txBody>
      </p:sp>
      <p:sp>
        <p:nvSpPr>
          <p:cNvPr id="3" name="object 3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5406" y="5318258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923218" y="5181432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923145" y="5181432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401267" y="5130012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6" y="339136"/>
                </a:lnTo>
                <a:lnTo>
                  <a:pt x="171952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899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7401192" y="513001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6013290" y="514714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013216" y="514714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4954398" y="51544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954324" y="51544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838742" y="517395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7838668" y="517395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7540753" y="511944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7540679" y="511944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673903" y="517856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5673828" y="517856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5766398" y="512976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66324" y="512976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4747260" y="5152664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747186" y="515266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9045767" y="513297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9045693" y="513297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6874117" y="5130012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874042" y="513001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871150" y="513518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871076" y="513518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193188" y="518429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93114" y="51842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809094" y="511934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6809019" y="51193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013290" y="51733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013216" y="51733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407873" y="515357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407800" y="515357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6662425" y="510095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662351" y="510095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611611" y="5130949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6611537" y="513095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9098718" y="513841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9098645" y="513841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624889" y="514719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24815" y="514719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8334169" y="5114659"/>
            <a:ext cx="310268" cy="339958"/>
          </a:xfrm>
          <a:custGeom>
            <a:avLst/>
            <a:gdLst/>
            <a:ahLst/>
            <a:cxnLst/>
            <a:rect l="l" t="t" r="r" b="b"/>
            <a:pathLst>
              <a:path w="310268" h="339958">
                <a:moveTo>
                  <a:pt x="156870" y="0"/>
                </a:moveTo>
                <a:lnTo>
                  <a:pt x="115365" y="5927"/>
                </a:lnTo>
                <a:lnTo>
                  <a:pt x="78165" y="22679"/>
                </a:lnTo>
                <a:lnTo>
                  <a:pt x="46648" y="48692"/>
                </a:lnTo>
                <a:lnTo>
                  <a:pt x="22196" y="82401"/>
                </a:lnTo>
                <a:lnTo>
                  <a:pt x="6186" y="122243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1" y="322112"/>
                </a:lnTo>
                <a:lnTo>
                  <a:pt x="123443" y="336474"/>
                </a:lnTo>
                <a:lnTo>
                  <a:pt x="150630" y="339958"/>
                </a:lnTo>
                <a:lnTo>
                  <a:pt x="165167" y="339301"/>
                </a:lnTo>
                <a:lnTo>
                  <a:pt x="206093" y="329767"/>
                </a:lnTo>
                <a:lnTo>
                  <a:pt x="242005" y="310073"/>
                </a:lnTo>
                <a:lnTo>
                  <a:pt x="271629" y="281747"/>
                </a:lnTo>
                <a:lnTo>
                  <a:pt x="293688" y="246317"/>
                </a:lnTo>
                <a:lnTo>
                  <a:pt x="306910" y="205308"/>
                </a:lnTo>
                <a:lnTo>
                  <a:pt x="310268" y="170009"/>
                </a:lnTo>
                <a:lnTo>
                  <a:pt x="309642" y="154638"/>
                </a:lnTo>
                <a:lnTo>
                  <a:pt x="300689" y="111062"/>
                </a:lnTo>
                <a:lnTo>
                  <a:pt x="282248" y="72525"/>
                </a:lnTo>
                <a:lnTo>
                  <a:pt x="255768" y="40616"/>
                </a:lnTo>
                <a:lnTo>
                  <a:pt x="222697" y="16922"/>
                </a:lnTo>
                <a:lnTo>
                  <a:pt x="184485" y="3030"/>
                </a:lnTo>
                <a:lnTo>
                  <a:pt x="156870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334169" y="5114660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4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6142436" y="516040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142362" y="516040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366991" y="5153329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66918" y="515332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7318174" y="514543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7318100" y="514543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256984" y="516436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6256910" y="516436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001814" y="5148084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001740" y="514808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710448" y="5129992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710374" y="512999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4435365" y="5153559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6" y="339136"/>
                </a:lnTo>
                <a:lnTo>
                  <a:pt x="171952" y="337214"/>
                </a:lnTo>
                <a:lnTo>
                  <a:pt x="208976" y="323710"/>
                </a:lnTo>
                <a:lnTo>
                  <a:pt x="240890" y="300017"/>
                </a:lnTo>
                <a:lnTo>
                  <a:pt x="266553" y="267520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435291" y="5153560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5673903" y="516824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5673828" y="516824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5168560" y="514543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168486" y="514543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6809094" y="5149365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6809019" y="514936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7860078" y="514580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7860004" y="514580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  <a:p>
            <a:r>
              <a:rPr lang="en-US" dirty="0"/>
              <a:t>Healthy / Heart Disease</a:t>
            </a:r>
          </a:p>
        </p:txBody>
      </p:sp>
      <p:sp>
        <p:nvSpPr>
          <p:cNvPr id="3" name="object 3"/>
          <p:cNvSpPr/>
          <p:nvPr/>
        </p:nvSpPr>
        <p:spPr>
          <a:xfrm>
            <a:off x="3531523" y="5191299"/>
            <a:ext cx="5989320" cy="295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616160" y="5318258"/>
            <a:ext cx="2731590" cy="0"/>
          </a:xfrm>
          <a:custGeom>
            <a:avLst/>
            <a:gdLst/>
            <a:ahLst/>
            <a:cxnLst/>
            <a:rect l="l" t="t" r="r" b="b"/>
            <a:pathLst>
              <a:path w="2731590">
                <a:moveTo>
                  <a:pt x="0" y="0"/>
                </a:moveTo>
                <a:lnTo>
                  <a:pt x="273159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75407" y="5318258"/>
            <a:ext cx="2977253" cy="0"/>
          </a:xfrm>
          <a:custGeom>
            <a:avLst/>
            <a:gdLst/>
            <a:ahLst/>
            <a:cxnLst/>
            <a:rect l="l" t="t" r="r" b="b"/>
            <a:pathLst>
              <a:path w="2977253">
                <a:moveTo>
                  <a:pt x="0" y="0"/>
                </a:moveTo>
                <a:lnTo>
                  <a:pt x="297725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9257049" y="5259303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923218" y="5181432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923145" y="5181432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7401267" y="5130012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6" y="339136"/>
                </a:lnTo>
                <a:lnTo>
                  <a:pt x="171952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899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7401192" y="513001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013290" y="514714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6013216" y="514714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954398" y="515447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4954324" y="515447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7838742" y="517395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7838668" y="517395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7540753" y="511944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7540679" y="511944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5673903" y="517856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5673828" y="517856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66398" y="512976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766324" y="512976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747260" y="5152664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4747186" y="515266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9045767" y="513297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9045693" y="513297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874117" y="5130012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6874042" y="513001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871150" y="513518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8871076" y="513518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93188" y="518429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193114" y="518429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6809094" y="5119348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809019" y="51193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013290" y="517334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013216" y="517334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407873" y="515357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4407800" y="515357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662425" y="510095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662351" y="510095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6611611" y="5130949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611537" y="513095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9098718" y="513841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9098645" y="513841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624889" y="514719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6624815" y="514719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334169" y="5114659"/>
            <a:ext cx="310268" cy="339958"/>
          </a:xfrm>
          <a:custGeom>
            <a:avLst/>
            <a:gdLst/>
            <a:ahLst/>
            <a:cxnLst/>
            <a:rect l="l" t="t" r="r" b="b"/>
            <a:pathLst>
              <a:path w="310268" h="339958">
                <a:moveTo>
                  <a:pt x="156870" y="0"/>
                </a:moveTo>
                <a:lnTo>
                  <a:pt x="115365" y="5927"/>
                </a:lnTo>
                <a:lnTo>
                  <a:pt x="78165" y="22679"/>
                </a:lnTo>
                <a:lnTo>
                  <a:pt x="46648" y="48692"/>
                </a:lnTo>
                <a:lnTo>
                  <a:pt x="22196" y="82401"/>
                </a:lnTo>
                <a:lnTo>
                  <a:pt x="6186" y="122243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1" y="322112"/>
                </a:lnTo>
                <a:lnTo>
                  <a:pt x="123443" y="336474"/>
                </a:lnTo>
                <a:lnTo>
                  <a:pt x="150630" y="339958"/>
                </a:lnTo>
                <a:lnTo>
                  <a:pt x="165167" y="339301"/>
                </a:lnTo>
                <a:lnTo>
                  <a:pt x="206093" y="329767"/>
                </a:lnTo>
                <a:lnTo>
                  <a:pt x="242005" y="310073"/>
                </a:lnTo>
                <a:lnTo>
                  <a:pt x="271629" y="281747"/>
                </a:lnTo>
                <a:lnTo>
                  <a:pt x="293688" y="246317"/>
                </a:lnTo>
                <a:lnTo>
                  <a:pt x="306910" y="205308"/>
                </a:lnTo>
                <a:lnTo>
                  <a:pt x="310268" y="170009"/>
                </a:lnTo>
                <a:lnTo>
                  <a:pt x="309642" y="154638"/>
                </a:lnTo>
                <a:lnTo>
                  <a:pt x="300689" y="111062"/>
                </a:lnTo>
                <a:lnTo>
                  <a:pt x="282248" y="72525"/>
                </a:lnTo>
                <a:lnTo>
                  <a:pt x="255768" y="40616"/>
                </a:lnTo>
                <a:lnTo>
                  <a:pt x="222697" y="16922"/>
                </a:lnTo>
                <a:lnTo>
                  <a:pt x="184485" y="3030"/>
                </a:lnTo>
                <a:lnTo>
                  <a:pt x="156870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334169" y="5114660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4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6142436" y="516040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6142362" y="516040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366991" y="5153329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8366918" y="515332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7318174" y="514543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7318100" y="514543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6256984" y="516436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6256910" y="516436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001814" y="5148084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001740" y="514808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710448" y="5129992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710374" y="512999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435365" y="5153559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6" y="339136"/>
                </a:lnTo>
                <a:lnTo>
                  <a:pt x="171952" y="337214"/>
                </a:lnTo>
                <a:lnTo>
                  <a:pt x="208976" y="323710"/>
                </a:lnTo>
                <a:lnTo>
                  <a:pt x="240890" y="300017"/>
                </a:lnTo>
                <a:lnTo>
                  <a:pt x="266553" y="267520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4435291" y="5153560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5673903" y="516824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5673828" y="516824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168560" y="514543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AAC46C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168486" y="514543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83995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6809094" y="5149365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6809019" y="514936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7860078" y="514580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CD665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7860004" y="514580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9F4B4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6584411" y="4382202"/>
            <a:ext cx="1" cy="1824906"/>
          </a:xfrm>
          <a:custGeom>
            <a:avLst/>
            <a:gdLst/>
            <a:ahLst/>
            <a:cxnLst/>
            <a:rect l="l" t="t" r="r" b="b"/>
            <a:pathLst>
              <a:path w="1" h="1824906">
                <a:moveTo>
                  <a:pt x="0" y="0"/>
                </a:moveTo>
                <a:lnTo>
                  <a:pt x="1" y="1824906"/>
                </a:lnTo>
              </a:path>
            </a:pathLst>
          </a:custGeom>
          <a:ln w="63499">
            <a:solidFill>
              <a:schemeClr val="accent6"/>
            </a:solidFill>
            <a:prstDash val="lgDash"/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 txBox="1"/>
          <p:nvPr/>
        </p:nvSpPr>
        <p:spPr>
          <a:xfrm>
            <a:off x="5723635" y="5401650"/>
            <a:ext cx="226949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80" name="Content Placeholder 79">
            <a:extLst>
              <a:ext uri="{FF2B5EF4-FFF2-40B4-BE49-F238E27FC236}">
                <a16:creationId xmlns:a16="http://schemas.microsoft.com/office/drawing/2014/main" id="{C981A1F2-0710-5441-BBAF-D9710E185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421679" y="1864425"/>
            <a:ext cx="0" cy="3334739"/>
          </a:xfrm>
          <a:custGeom>
            <a:avLst/>
            <a:gdLst/>
            <a:ahLst/>
            <a:cxnLst/>
            <a:rect l="l" t="t" r="r" b="b"/>
            <a:pathLst>
              <a:path h="3334739">
                <a:moveTo>
                  <a:pt x="0" y="3334739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362725" y="1839221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421679" y="5199170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0065096" y="5140215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3" y="0"/>
                </a:moveTo>
                <a:lnTo>
                  <a:pt x="7067" y="2045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8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903550" y="601380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903549" y="601380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554467" y="392673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6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8" y="230057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4" y="45269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74372" y="332626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774372" y="332626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894967" y="3897268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8949725" y="2537013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6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949724" y="253701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7406427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406428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62764" y="613337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162764" y="613337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 txBox="1"/>
          <p:nvPr/>
        </p:nvSpPr>
        <p:spPr>
          <a:xfrm>
            <a:off x="3944091" y="1857329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6922524" y="38905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922523" y="38905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239625" y="485760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39625" y="485760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5894967" y="5497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894966" y="5497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662361" y="435165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662361" y="435165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321706" y="40402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321705" y="40402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8795655" y="471458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3" y="471458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5020688" y="4959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020686" y="4959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444069" y="3152827"/>
            <a:ext cx="254648" cy="286004"/>
          </a:xfrm>
          <a:custGeom>
            <a:avLst/>
            <a:gdLst/>
            <a:ahLst/>
            <a:cxnLst/>
            <a:rect l="l" t="t" r="r" b="b"/>
            <a:pathLst>
              <a:path w="254648" h="286004">
                <a:moveTo>
                  <a:pt x="128441" y="0"/>
                </a:moveTo>
                <a:lnTo>
                  <a:pt x="87998" y="7160"/>
                </a:lnTo>
                <a:lnTo>
                  <a:pt x="52943" y="27120"/>
                </a:lnTo>
                <a:lnTo>
                  <a:pt x="25265" y="57587"/>
                </a:lnTo>
                <a:lnTo>
                  <a:pt x="6954" y="96268"/>
                </a:lnTo>
                <a:lnTo>
                  <a:pt x="0" y="140870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1" y="265404"/>
                </a:lnTo>
                <a:lnTo>
                  <a:pt x="97696" y="282138"/>
                </a:lnTo>
                <a:lnTo>
                  <a:pt x="124480" y="286004"/>
                </a:lnTo>
                <a:lnTo>
                  <a:pt x="138675" y="285196"/>
                </a:lnTo>
                <a:lnTo>
                  <a:pt x="178057" y="273665"/>
                </a:lnTo>
                <a:lnTo>
                  <a:pt x="211177" y="250224"/>
                </a:lnTo>
                <a:lnTo>
                  <a:pt x="236164" y="217124"/>
                </a:lnTo>
                <a:lnTo>
                  <a:pt x="251145" y="176617"/>
                </a:lnTo>
                <a:lnTo>
                  <a:pt x="254648" y="146609"/>
                </a:lnTo>
                <a:lnTo>
                  <a:pt x="254585" y="140870"/>
                </a:ln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444069" y="31528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8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6552399" y="304590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552398" y="30459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961683" y="3640694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961681" y="364069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6794677" y="551831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2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794677" y="551831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647616" y="436565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647616" y="436565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3891556" y="4069758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891556" y="406975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894967" y="465169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6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7406427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406428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8107109" y="2823056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107108" y="282305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3768437" y="5166360"/>
            <a:ext cx="1691639" cy="16916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3932393" y="5199165"/>
            <a:ext cx="1471952" cy="1580361"/>
          </a:xfrm>
          <a:custGeom>
            <a:avLst/>
            <a:gdLst/>
            <a:ahLst/>
            <a:cxnLst/>
            <a:rect l="l" t="t" r="r" b="b"/>
            <a:pathLst>
              <a:path w="1471952" h="1580361">
                <a:moveTo>
                  <a:pt x="1471952" y="0"/>
                </a:moveTo>
                <a:lnTo>
                  <a:pt x="0" y="1580361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3915215" y="6679539"/>
            <a:ext cx="115825" cy="118431"/>
          </a:xfrm>
          <a:custGeom>
            <a:avLst/>
            <a:gdLst/>
            <a:ahLst/>
            <a:cxnLst/>
            <a:rect l="l" t="t" r="r" b="b"/>
            <a:pathLst>
              <a:path w="115825" h="118431">
                <a:moveTo>
                  <a:pt x="32539" y="0"/>
                </a:moveTo>
                <a:lnTo>
                  <a:pt x="25741" y="4295"/>
                </a:lnTo>
                <a:lnTo>
                  <a:pt x="0" y="118431"/>
                </a:lnTo>
                <a:lnTo>
                  <a:pt x="112022" y="84657"/>
                </a:lnTo>
                <a:lnTo>
                  <a:pt x="113694" y="81543"/>
                </a:lnTo>
                <a:lnTo>
                  <a:pt x="34357" y="81543"/>
                </a:lnTo>
                <a:lnTo>
                  <a:pt x="50519" y="9883"/>
                </a:lnTo>
                <a:lnTo>
                  <a:pt x="46224" y="3086"/>
                </a:lnTo>
                <a:lnTo>
                  <a:pt x="32539" y="0"/>
                </a:lnTo>
                <a:close/>
              </a:path>
              <a:path w="115825" h="118431">
                <a:moveTo>
                  <a:pt x="104689" y="60338"/>
                </a:moveTo>
                <a:lnTo>
                  <a:pt x="34357" y="81543"/>
                </a:lnTo>
                <a:lnTo>
                  <a:pt x="113694" y="81543"/>
                </a:lnTo>
                <a:lnTo>
                  <a:pt x="115825" y="77572"/>
                </a:lnTo>
                <a:lnTo>
                  <a:pt x="111775" y="64141"/>
                </a:lnTo>
                <a:lnTo>
                  <a:pt x="104689" y="60338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cast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ross 77"/>
          <p:cNvSpPr/>
          <p:nvPr/>
        </p:nvSpPr>
        <p:spPr>
          <a:xfrm rot="18850306">
            <a:off x="3035591" y="6039479"/>
            <a:ext cx="869506" cy="869506"/>
          </a:xfrm>
          <a:prstGeom prst="plus">
            <a:avLst>
              <a:gd name="adj" fmla="val 34145"/>
            </a:avLst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76" name="Content Placeholder 75">
            <a:extLst>
              <a:ext uri="{FF2B5EF4-FFF2-40B4-BE49-F238E27FC236}">
                <a16:creationId xmlns:a16="http://schemas.microsoft.com/office/drawing/2014/main" id="{B684E080-31B8-6C45-B6B3-F93D13917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421679" y="1864424"/>
            <a:ext cx="0" cy="3334738"/>
          </a:xfrm>
          <a:custGeom>
            <a:avLst/>
            <a:gdLst/>
            <a:ahLst/>
            <a:cxnLst/>
            <a:rect l="l" t="t" r="r" b="b"/>
            <a:pathLst>
              <a:path h="3334738">
                <a:moveTo>
                  <a:pt x="0" y="3334738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362725" y="1839220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421679" y="5199169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0065096" y="5140215"/>
            <a:ext cx="115909" cy="117909"/>
          </a:xfrm>
          <a:custGeom>
            <a:avLst/>
            <a:gdLst/>
            <a:ahLst/>
            <a:cxnLst/>
            <a:rect l="l" t="t" r="r" b="b"/>
            <a:pathLst>
              <a:path w="115909" h="117909">
                <a:moveTo>
                  <a:pt x="14843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9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903550" y="6013803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903549" y="601380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554467" y="392673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42169" y="254788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042169" y="254788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527021" y="615927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527021" y="615927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74372" y="332626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9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774372" y="332626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619222" y="465169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619222" y="465169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894967" y="389726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8949725" y="2537012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949724" y="253701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7406427" y="268696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406428" y="268696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62764" y="6133375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5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162764" y="613337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 txBox="1"/>
          <p:nvPr/>
        </p:nvSpPr>
        <p:spPr>
          <a:xfrm>
            <a:off x="3944091" y="1857328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6922524" y="389058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922523" y="38905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239625" y="485760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39625" y="485760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5894967" y="5497128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894966" y="5497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662361" y="435165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662361" y="435165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321706" y="4040288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321705" y="40402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498628" y="514866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498628" y="514866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8795655" y="4714582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3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5020688" y="495912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020686" y="4959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444069" y="3152827"/>
            <a:ext cx="254648" cy="286002"/>
          </a:xfrm>
          <a:custGeom>
            <a:avLst/>
            <a:gdLst/>
            <a:ahLst/>
            <a:cxnLst/>
            <a:rect l="l" t="t" r="r" b="b"/>
            <a:pathLst>
              <a:path w="254648" h="286002">
                <a:moveTo>
                  <a:pt x="128440" y="0"/>
                </a:moveTo>
                <a:lnTo>
                  <a:pt x="87997" y="7160"/>
                </a:lnTo>
                <a:lnTo>
                  <a:pt x="52942" y="27120"/>
                </a:lnTo>
                <a:lnTo>
                  <a:pt x="25264" y="57587"/>
                </a:lnTo>
                <a:lnTo>
                  <a:pt x="6954" y="96268"/>
                </a:lnTo>
                <a:lnTo>
                  <a:pt x="0" y="140871"/>
                </a:lnTo>
                <a:lnTo>
                  <a:pt x="724" y="156643"/>
                </a:lnTo>
                <a:lnTo>
                  <a:pt x="11032" y="200493"/>
                </a:lnTo>
                <a:lnTo>
                  <a:pt x="31973" y="237468"/>
                </a:lnTo>
                <a:lnTo>
                  <a:pt x="61532" y="265403"/>
                </a:lnTo>
                <a:lnTo>
                  <a:pt x="97697" y="282137"/>
                </a:lnTo>
                <a:lnTo>
                  <a:pt x="124482" y="286002"/>
                </a:lnTo>
                <a:lnTo>
                  <a:pt x="138676" y="285195"/>
                </a:lnTo>
                <a:lnTo>
                  <a:pt x="178058" y="273664"/>
                </a:lnTo>
                <a:lnTo>
                  <a:pt x="211178" y="250223"/>
                </a:lnTo>
                <a:lnTo>
                  <a:pt x="236164" y="217122"/>
                </a:lnTo>
                <a:lnTo>
                  <a:pt x="251145" y="176615"/>
                </a:lnTo>
                <a:lnTo>
                  <a:pt x="254648" y="146606"/>
                </a:lnTo>
                <a:lnTo>
                  <a:pt x="254586" y="140871"/>
                </a:lnTo>
                <a:lnTo>
                  <a:pt x="248261" y="98033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3" y="7586"/>
                </a:lnTo>
                <a:lnTo>
                  <a:pt x="12844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444069" y="31528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8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6552399" y="3045899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552398" y="304589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8202869" y="578317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3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202869" y="578317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961683" y="3640692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961681" y="364069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6794677" y="5518317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09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794677" y="551831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647616" y="4365654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647616" y="436565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91884" y="5199630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91884" y="51996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3891556" y="406975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891556" y="406975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894967" y="465169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6" y="465169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4900093" y="337519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900093" y="337519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7406427" y="360454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406428" y="360454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8107109" y="2823055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107108" y="282305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cast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ross 77"/>
          <p:cNvSpPr/>
          <p:nvPr/>
        </p:nvSpPr>
        <p:spPr>
          <a:xfrm rot="18850306">
            <a:off x="3035591" y="6039479"/>
            <a:ext cx="869506" cy="869506"/>
          </a:xfrm>
          <a:prstGeom prst="plus">
            <a:avLst>
              <a:gd name="adj" fmla="val 34145"/>
            </a:avLst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object 2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 Selection</a:t>
            </a:r>
          </a:p>
        </p:txBody>
      </p:sp>
      <p:sp>
        <p:nvSpPr>
          <p:cNvPr id="76" name="Content Placeholder 75">
            <a:extLst>
              <a:ext uri="{FF2B5EF4-FFF2-40B4-BE49-F238E27FC236}">
                <a16:creationId xmlns:a16="http://schemas.microsoft.com/office/drawing/2014/main" id="{824B15C1-B718-D345-8875-1EA1456A1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421679" y="1864424"/>
            <a:ext cx="0" cy="3334738"/>
          </a:xfrm>
          <a:custGeom>
            <a:avLst/>
            <a:gdLst/>
            <a:ahLst/>
            <a:cxnLst/>
            <a:rect l="l" t="t" r="r" b="b"/>
            <a:pathLst>
              <a:path h="3334738">
                <a:moveTo>
                  <a:pt x="0" y="3334738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362725" y="1839220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421679" y="5199169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0065096" y="5140215"/>
            <a:ext cx="115909" cy="117909"/>
          </a:xfrm>
          <a:custGeom>
            <a:avLst/>
            <a:gdLst/>
            <a:ahLst/>
            <a:cxnLst/>
            <a:rect l="l" t="t" r="r" b="b"/>
            <a:pathLst>
              <a:path w="115909" h="117909">
                <a:moveTo>
                  <a:pt x="14843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9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5533184" y="5490341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6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09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5533184" y="549034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554467" y="392673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042169" y="254788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6042169" y="254788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8202867" y="5490341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6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09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8202867" y="549034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880700" y="328974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5880700" y="328974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802438" y="4452748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6802438" y="44527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894967" y="389726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949725" y="2537012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949724" y="253701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406427" y="268696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406428" y="268696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547688" y="55929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2" y="284762"/>
                </a:lnTo>
                <a:lnTo>
                  <a:pt x="146283" y="282315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6547688" y="55929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 txBox="1"/>
          <p:nvPr/>
        </p:nvSpPr>
        <p:spPr>
          <a:xfrm>
            <a:off x="3944091" y="1857328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6922524" y="389058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922523" y="38905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39625" y="485760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7239625" y="485760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306499" y="493774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306499" y="493774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5317825" y="389058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5317825" y="38905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321706" y="4040288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321705" y="40402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875429" y="485760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6875429" y="485760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5" y="4714582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795653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533184" y="450867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533184" y="450867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444069" y="3152827"/>
            <a:ext cx="254648" cy="286002"/>
          </a:xfrm>
          <a:custGeom>
            <a:avLst/>
            <a:gdLst/>
            <a:ahLst/>
            <a:cxnLst/>
            <a:rect l="l" t="t" r="r" b="b"/>
            <a:pathLst>
              <a:path w="254648" h="286002">
                <a:moveTo>
                  <a:pt x="128440" y="0"/>
                </a:moveTo>
                <a:lnTo>
                  <a:pt x="87997" y="7160"/>
                </a:lnTo>
                <a:lnTo>
                  <a:pt x="52942" y="27120"/>
                </a:lnTo>
                <a:lnTo>
                  <a:pt x="25264" y="57587"/>
                </a:lnTo>
                <a:lnTo>
                  <a:pt x="6954" y="96268"/>
                </a:lnTo>
                <a:lnTo>
                  <a:pt x="0" y="140871"/>
                </a:lnTo>
                <a:lnTo>
                  <a:pt x="724" y="156643"/>
                </a:lnTo>
                <a:lnTo>
                  <a:pt x="11032" y="200493"/>
                </a:lnTo>
                <a:lnTo>
                  <a:pt x="31973" y="237468"/>
                </a:lnTo>
                <a:lnTo>
                  <a:pt x="61532" y="265403"/>
                </a:lnTo>
                <a:lnTo>
                  <a:pt x="97697" y="282137"/>
                </a:lnTo>
                <a:lnTo>
                  <a:pt x="124482" y="286002"/>
                </a:lnTo>
                <a:lnTo>
                  <a:pt x="138676" y="285195"/>
                </a:lnTo>
                <a:lnTo>
                  <a:pt x="178058" y="273664"/>
                </a:lnTo>
                <a:lnTo>
                  <a:pt x="211178" y="250223"/>
                </a:lnTo>
                <a:lnTo>
                  <a:pt x="236164" y="217122"/>
                </a:lnTo>
                <a:lnTo>
                  <a:pt x="251145" y="176615"/>
                </a:lnTo>
                <a:lnTo>
                  <a:pt x="254648" y="146606"/>
                </a:lnTo>
                <a:lnTo>
                  <a:pt x="254586" y="140871"/>
                </a:lnTo>
                <a:lnTo>
                  <a:pt x="248261" y="98033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3" y="7586"/>
                </a:lnTo>
                <a:lnTo>
                  <a:pt x="12844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8444069" y="31528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8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552399" y="3045899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552398" y="304589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578164" y="5171698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8578163" y="517169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961683" y="3640692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961681" y="364069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131673" y="5199630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7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131673" y="51996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647616" y="4365654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647616" y="436565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961683" y="5000625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7961681" y="500062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4879162" y="33331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4879162" y="33331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7" y="465169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5894966" y="465169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5585829" y="301026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5585829" y="301026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406427" y="360454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406428" y="360454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291537" y="2564839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8291536" y="256483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cast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76" name="Content Placeholder 75">
            <a:extLst>
              <a:ext uri="{FF2B5EF4-FFF2-40B4-BE49-F238E27FC236}">
                <a16:creationId xmlns:a16="http://schemas.microsoft.com/office/drawing/2014/main" id="{94A2F4D5-C1B3-0E4A-ADB5-225F5C42D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421679" y="1864424"/>
            <a:ext cx="0" cy="3334738"/>
          </a:xfrm>
          <a:custGeom>
            <a:avLst/>
            <a:gdLst/>
            <a:ahLst/>
            <a:cxnLst/>
            <a:rect l="l" t="t" r="r" b="b"/>
            <a:pathLst>
              <a:path h="3334738">
                <a:moveTo>
                  <a:pt x="0" y="3334738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362725" y="1839220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421679" y="5199169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0065096" y="5140215"/>
            <a:ext cx="115909" cy="117909"/>
          </a:xfrm>
          <a:custGeom>
            <a:avLst/>
            <a:gdLst/>
            <a:ahLst/>
            <a:cxnLst/>
            <a:rect l="l" t="t" r="r" b="b"/>
            <a:pathLst>
              <a:path w="115909" h="117909">
                <a:moveTo>
                  <a:pt x="14843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9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6427094" y="4368378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427093" y="43683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554467" y="392673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259822" y="2400921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6259822" y="240092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8533802" y="4818529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8533801" y="48185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6201111" y="301026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201111" y="301026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7073246" y="4074691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7073245" y="407469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894967" y="389726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9094242" y="230795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6"/>
                </a:lnTo>
                <a:lnTo>
                  <a:pt x="181336" y="265982"/>
                </a:lnTo>
                <a:lnTo>
                  <a:pt x="210045" y="237842"/>
                </a:lnTo>
                <a:lnTo>
                  <a:pt x="230410" y="200059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9094241" y="230795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503512" y="2543970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503512" y="25439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7262324" y="48185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7262324" y="48185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 txBox="1"/>
          <p:nvPr/>
        </p:nvSpPr>
        <p:spPr>
          <a:xfrm>
            <a:off x="3944091" y="1857328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85125" y="346732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185123" y="346732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8000772" y="422535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6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2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8000772" y="422535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553489" y="471458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553489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5620438" y="364069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5620438" y="364069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501010" y="380576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501010" y="380576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7527021" y="40402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7527021" y="40402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5" y="4714582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795653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728336" y="428919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728336" y="428919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647652" y="2913427"/>
            <a:ext cx="254648" cy="286002"/>
          </a:xfrm>
          <a:custGeom>
            <a:avLst/>
            <a:gdLst/>
            <a:ahLst/>
            <a:cxnLst/>
            <a:rect l="l" t="t" r="r" b="b"/>
            <a:pathLst>
              <a:path w="254648" h="286002">
                <a:moveTo>
                  <a:pt x="128440" y="0"/>
                </a:moveTo>
                <a:lnTo>
                  <a:pt x="87997" y="7160"/>
                </a:lnTo>
                <a:lnTo>
                  <a:pt x="52942" y="27120"/>
                </a:lnTo>
                <a:lnTo>
                  <a:pt x="25264" y="57587"/>
                </a:lnTo>
                <a:lnTo>
                  <a:pt x="6953" y="96268"/>
                </a:lnTo>
                <a:lnTo>
                  <a:pt x="0" y="140871"/>
                </a:lnTo>
                <a:lnTo>
                  <a:pt x="724" y="156643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7" y="282137"/>
                </a:lnTo>
                <a:lnTo>
                  <a:pt x="124482" y="286002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8" y="250223"/>
                </a:lnTo>
                <a:lnTo>
                  <a:pt x="236164" y="217122"/>
                </a:lnTo>
                <a:lnTo>
                  <a:pt x="251145" y="176615"/>
                </a:lnTo>
                <a:lnTo>
                  <a:pt x="254648" y="146606"/>
                </a:lnTo>
                <a:lnTo>
                  <a:pt x="254586" y="140871"/>
                </a:lnTo>
                <a:lnTo>
                  <a:pt x="248261" y="98033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3" y="7586"/>
                </a:lnTo>
                <a:lnTo>
                  <a:pt x="12844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8647652" y="29134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9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672991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672991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9070318" y="465169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9070318" y="465169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8265092" y="3211628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8265091" y="32116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593996" y="471458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6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2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593996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8010508" y="3897265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8010507" y="389726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8457570" y="4409649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8457569" y="4409651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3"/>
                </a:lnTo>
                <a:lnTo>
                  <a:pt x="118419" y="284120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585829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585829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7" y="465169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5894966" y="465169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5837492" y="275985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5837492" y="275985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768210" y="317289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7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768210" y="317289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464130" y="239110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8464129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132512" y="5989320"/>
            <a:ext cx="2506286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176361" y="6116815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375820" y="6057860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7" y="21939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296588" y="60411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296588" y="60411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4499110" y="60464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499110" y="60464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019224" y="603752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4019223" y="603752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3653115" y="604755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3653115" y="604755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4650366" y="60501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4650366" y="60501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4547339" y="604793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547339" y="604793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3901881" y="602366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3901881" y="602366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3933861" y="603956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3933861" y="603956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3581499" y="60439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3581499" y="60439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5067690" y="603518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067689" y="603518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4316850" y="60464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4316850" y="60464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5007318" y="604551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5007317" y="604551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4081423" y="60216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4081423" y="60216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4294370" y="603947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4294368" y="603947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4019224" y="603323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4019223" y="603323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3464157" y="6041268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464155" y="60412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4243660" y="6038051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4243659" y="603805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226091" y="6032555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226089" y="603255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5085999" y="604225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5085998" y="60422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4230682" y="601777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4230681" y="601777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4821675" y="6039424"/>
            <a:ext cx="123910" cy="146527"/>
          </a:xfrm>
          <a:custGeom>
            <a:avLst/>
            <a:gdLst/>
            <a:ahLst/>
            <a:cxnLst/>
            <a:rect l="l" t="t" r="r" b="b"/>
            <a:pathLst>
              <a:path w="123910" h="146527">
                <a:moveTo>
                  <a:pt x="69846" y="0"/>
                </a:moveTo>
                <a:lnTo>
                  <a:pt x="29407" y="12052"/>
                </a:lnTo>
                <a:lnTo>
                  <a:pt x="5138" y="44147"/>
                </a:lnTo>
                <a:lnTo>
                  <a:pt x="0" y="72685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5" y="125801"/>
                </a:lnTo>
                <a:lnTo>
                  <a:pt x="122487" y="89042"/>
                </a:lnTo>
                <a:lnTo>
                  <a:pt x="123910" y="74333"/>
                </a:lnTo>
                <a:lnTo>
                  <a:pt x="123862" y="72685"/>
                </a:lnTo>
                <a:lnTo>
                  <a:pt x="112237" y="30109"/>
                </a:lnTo>
                <a:lnTo>
                  <a:pt x="82443" y="3541"/>
                </a:lnTo>
                <a:lnTo>
                  <a:pt x="69846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4821677" y="6039424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1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6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4063876" y="604373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4063875" y="60437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4833006" y="604548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4833006" y="604548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4470383" y="604092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4470382" y="604092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4103480" y="604511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4103479" y="60451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4361002" y="603753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4361002" y="603753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4606010" y="6046007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4606009" y="604600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3473662" y="604704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3473662" y="604704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3901881" y="604696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3901881" y="604696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3727161" y="604092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727161" y="604092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4294370" y="603826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4294368" y="603826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4657743" y="60437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657743" y="60437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 txBox="1"/>
          <p:nvPr/>
        </p:nvSpPr>
        <p:spPr>
          <a:xfrm>
            <a:off x="6287493" y="4579247"/>
            <a:ext cx="3312795" cy="11087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One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dim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nsion:</a:t>
            </a:r>
            <a:endParaRPr sz="2400" dirty="0">
              <a:latin typeface="Calibri"/>
              <a:cs typeface="Calibri"/>
            </a:endParaRPr>
          </a:p>
          <a:p>
            <a:pPr marL="12700">
              <a:lnSpc>
                <a:spcPts val="280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mall sp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ace</a:t>
            </a:r>
            <a:endParaRPr sz="2400" dirty="0">
              <a:latin typeface="Calibri"/>
              <a:cs typeface="Calibri"/>
            </a:endParaRPr>
          </a:p>
          <a:p>
            <a:pPr marL="12700">
              <a:spcBef>
                <a:spcPts val="20"/>
              </a:spcBef>
            </a:pP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B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eing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qui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te pr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babl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3917664" y="6194147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71" name="object 7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74" name="Content Placeholder 73">
            <a:extLst>
              <a:ext uri="{FF2B5EF4-FFF2-40B4-BE49-F238E27FC236}">
                <a16:creationId xmlns:a16="http://schemas.microsoft.com/office/drawing/2014/main" id="{AA69325A-B7BF-B746-BC20-70B53E1B2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EC90DD-20CD-CB45-9A65-3E80BF016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2756456" y="1913790"/>
            <a:ext cx="7221855" cy="25819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F79646"/>
                </a:solidFill>
                <a:latin typeface="Calibri"/>
                <a:cs typeface="Calibri"/>
              </a:rPr>
              <a:t>Common</a:t>
            </a:r>
            <a:r>
              <a:rPr sz="2400" spc="-5" dirty="0">
                <a:solidFill>
                  <a:srgbClr val="F79646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79646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F79646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F79646"/>
                </a:solidFill>
                <a:latin typeface="Calibri"/>
                <a:cs typeface="Calibri"/>
              </a:rPr>
              <a:t>nse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900"/>
              </a:lnSpc>
              <a:spcBef>
                <a:spcPts val="19"/>
              </a:spcBef>
            </a:pPr>
            <a:endParaRPr sz="9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sz="2400" dirty="0">
                <a:solidFill>
                  <a:srgbClr val="4BACC6"/>
                </a:solidFill>
                <a:latin typeface="Calibri"/>
                <a:cs typeface="Calibri"/>
              </a:rPr>
              <a:t>Exp</a:t>
            </a:r>
            <a:r>
              <a:rPr sz="2400" spc="-15" dirty="0">
                <a:solidFill>
                  <a:srgbClr val="4BACC6"/>
                </a:solidFill>
                <a:latin typeface="Calibri"/>
                <a:cs typeface="Calibri"/>
              </a:rPr>
              <a:t>eri</a:t>
            </a:r>
            <a:r>
              <a:rPr sz="2400" spc="-20" dirty="0">
                <a:solidFill>
                  <a:srgbClr val="4BACC6"/>
                </a:solidFill>
                <a:latin typeface="Calibri"/>
                <a:cs typeface="Calibri"/>
              </a:rPr>
              <a:t>ments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ve a featu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re, ﬁt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again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,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evaluate results)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800"/>
              </a:lnSpc>
              <a:spcBef>
                <a:spcPts val="19"/>
              </a:spcBef>
            </a:pPr>
            <a:endParaRPr sz="8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lang="en-CA" sz="2400" spc="-15" dirty="0">
                <a:solidFill>
                  <a:srgbClr val="9BBB59"/>
                </a:solidFill>
                <a:latin typeface="Calibri"/>
                <a:cs typeface="Calibri"/>
              </a:rPr>
              <a:t>Regularization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(in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gr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ssion)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900"/>
              </a:lnSpc>
              <a:spcBef>
                <a:spcPts val="19"/>
              </a:spcBef>
            </a:pPr>
            <a:endParaRPr sz="9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sz="2400" dirty="0">
                <a:solidFill>
                  <a:srgbClr val="8064A2"/>
                </a:solidFill>
                <a:latin typeface="Calibri"/>
                <a:cs typeface="Calibri"/>
              </a:rPr>
              <a:t>F</a:t>
            </a:r>
            <a:r>
              <a:rPr sz="2400" spc="-15" dirty="0">
                <a:solidFill>
                  <a:srgbClr val="8064A2"/>
                </a:solidFill>
                <a:latin typeface="Calibri"/>
                <a:cs typeface="Calibri"/>
              </a:rPr>
              <a:t>eature s</a:t>
            </a:r>
            <a:r>
              <a:rPr sz="2400" spc="-10" dirty="0">
                <a:solidFill>
                  <a:srgbClr val="8064A2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8064A2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8064A2"/>
                </a:solidFill>
                <a:latin typeface="Calibri"/>
                <a:cs typeface="Calibri"/>
              </a:rPr>
              <a:t>res</a:t>
            </a:r>
            <a:r>
              <a:rPr sz="2400" spc="-5" dirty="0">
                <a:solidFill>
                  <a:srgbClr val="8064A2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(ch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2400" spc="-15" baseline="24305" dirty="0">
                <a:solidFill>
                  <a:srgbClr val="919191"/>
                </a:solidFill>
                <a:latin typeface="Calibri"/>
                <a:cs typeface="Calibri"/>
              </a:rPr>
              <a:t>2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, F</a:t>
            </a:r>
            <a:r>
              <a:rPr sz="2400" spc="-495" dirty="0">
                <a:solidFill>
                  <a:srgbClr val="7F7F7F"/>
                </a:solidFill>
                <a:latin typeface="Calibri"/>
                <a:cs typeface="Calibri"/>
              </a:rPr>
              <a:t>-­‐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test, etc. :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electK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B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est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())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DBAB1F2C-A455-8745-A979-E2DF5A6E0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3427615" y="1708266"/>
            <a:ext cx="295101" cy="41854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5406" y="1860277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16453" y="1835073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5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31523" y="5702531"/>
            <a:ext cx="5989320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5406" y="5829222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9257049" y="5770268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141023" y="483240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140950" y="4832403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270017" y="403523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269943" y="403523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459670" y="3013157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0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6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459596" y="301315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5472566" y="517872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5472492" y="517872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5041092" y="4564216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041018" y="456421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6874117" y="342718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6874042" y="342718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6411918" y="325717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6411843" y="32571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013290" y="466238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013216" y="466238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7021032" y="404960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7020959" y="404960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368593" y="432234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6368519" y="432234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6624889" y="257777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624815" y="257777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8416888" y="2879847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8" y="0"/>
                </a:moveTo>
                <a:lnTo>
                  <a:pt x="115364" y="5927"/>
                </a:lnTo>
                <a:lnTo>
                  <a:pt x="78163" y="22679"/>
                </a:lnTo>
                <a:lnTo>
                  <a:pt x="46647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3"/>
                </a:lnTo>
                <a:lnTo>
                  <a:pt x="9363" y="226760"/>
                </a:lnTo>
                <a:lnTo>
                  <a:pt x="27428" y="265807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1"/>
                </a:lnTo>
                <a:lnTo>
                  <a:pt x="282248" y="72524"/>
                </a:lnTo>
                <a:lnTo>
                  <a:pt x="255768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8416888" y="2879847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5931620" y="240775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5931546" y="240775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7612007" y="222862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611932" y="222862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318174" y="43564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7318100" y="43564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673903" y="41901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5673828" y="419010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5619482" y="345317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5619408" y="345317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8852762" y="2568666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8852689" y="256866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8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 txBox="1"/>
          <p:nvPr/>
        </p:nvSpPr>
        <p:spPr>
          <a:xfrm>
            <a:off x="2246552" y="765515"/>
            <a:ext cx="5814695" cy="19145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394460" marR="12700">
              <a:lnSpc>
                <a:spcPts val="2800"/>
              </a:lnSpc>
            </a:pP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Do </a:t>
            </a:r>
            <a:r>
              <a:rPr sz="2400" spc="-10" dirty="0">
                <a:solidFill>
                  <a:srgbClr val="9BBB59"/>
                </a:solidFill>
                <a:latin typeface="Calibri"/>
                <a:cs typeface="Calibri"/>
              </a:rPr>
              <a:t>I h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ave to </a:t>
            </a:r>
            <a:r>
              <a:rPr sz="2400" spc="-10" dirty="0">
                <a:solidFill>
                  <a:srgbClr val="9BBB59"/>
                </a:solidFill>
                <a:latin typeface="Calibri"/>
                <a:cs typeface="Calibri"/>
              </a:rPr>
              <a:t>ch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oo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e the di</a:t>
            </a:r>
            <a:r>
              <a:rPr sz="2400" spc="-20" dirty="0">
                <a:solidFill>
                  <a:srgbClr val="9BBB59"/>
                </a:solidFill>
                <a:latin typeface="Calibri"/>
                <a:cs typeface="Calibri"/>
              </a:rPr>
              <a:t>mensi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ns </a:t>
            </a:r>
            <a:r>
              <a:rPr sz="2400" spc="-20" dirty="0">
                <a:solidFill>
                  <a:srgbClr val="9BBB59"/>
                </a:solidFill>
                <a:latin typeface="Calibri"/>
                <a:cs typeface="Calibri"/>
              </a:rPr>
              <a:t>am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n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g </a:t>
            </a:r>
            <a:r>
              <a:rPr lang="en-CA" sz="2400" spc="-15" dirty="0">
                <a:solidFill>
                  <a:srgbClr val="9BBB59"/>
                </a:solidFill>
                <a:latin typeface="Calibri"/>
                <a:cs typeface="Calibri"/>
              </a:rPr>
              <a:t>existing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 features?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600"/>
              </a:lnSpc>
              <a:spcBef>
                <a:spcPts val="45"/>
              </a:spcBef>
            </a:pPr>
            <a:endParaRPr sz="6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Metacritic</a:t>
            </a:r>
            <a:endParaRPr sz="2400" dirty="0">
              <a:latin typeface="Calibri"/>
              <a:cs typeface="Calibri"/>
            </a:endParaRPr>
          </a:p>
          <a:p>
            <a:pPr marL="588645">
              <a:lnSpc>
                <a:spcPts val="280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ore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7821783" y="5912615"/>
            <a:ext cx="155892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ards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ross 48"/>
          <p:cNvSpPr/>
          <p:nvPr/>
        </p:nvSpPr>
        <p:spPr>
          <a:xfrm rot="18850306">
            <a:off x="8292401" y="5697879"/>
            <a:ext cx="869506" cy="869506"/>
          </a:xfrm>
          <a:prstGeom prst="plus">
            <a:avLst>
              <a:gd name="adj" fmla="val 34145"/>
            </a:avLst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7C28EC5D-991C-B64A-A6B9-69657097C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3427615" y="1708266"/>
            <a:ext cx="295101" cy="41854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5406" y="1860277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16453" y="1835073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5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31523" y="5702531"/>
            <a:ext cx="5989320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5406" y="5829222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4F81BD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9257049" y="5770268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4F81BD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428564" y="481233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428491" y="4812333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3407192" y="387958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3407118" y="387958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3369353" y="288628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3369280" y="2886283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3428564" y="517872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3428491" y="517872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3428564" y="4564216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3428491" y="456421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3417861" y="342718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3417788" y="342718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3362819" y="3226318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0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6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3362746" y="322631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3428564" y="4564216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3428491" y="456421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3439865" y="404960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3439792" y="404960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3457080" y="4355044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3457007" y="435504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3400334" y="257777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3400260" y="257777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3390681" y="2752971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8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3"/>
                </a:lnTo>
                <a:lnTo>
                  <a:pt x="9363" y="226760"/>
                </a:lnTo>
                <a:lnTo>
                  <a:pt x="27429" y="265807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1"/>
                </a:lnTo>
                <a:lnTo>
                  <a:pt x="282248" y="72524"/>
                </a:lnTo>
                <a:lnTo>
                  <a:pt x="255768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3390681" y="2752971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799" y="125105"/>
                </a:lnTo>
                <a:lnTo>
                  <a:pt x="289360" y="84712"/>
                </a:lnTo>
                <a:lnTo>
                  <a:pt x="265398" y="50417"/>
                </a:lnTo>
                <a:lnTo>
                  <a:pt x="234363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8"/>
                </a:lnTo>
                <a:lnTo>
                  <a:pt x="2964" y="136617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3390726" y="2393289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3390653" y="2393289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3457080" y="2053251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0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3457007" y="2053252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417861" y="422954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3417788" y="422954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3428564" y="418502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428491" y="418502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3386036" y="3453177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3385963" y="345317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3386036" y="2349490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1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8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6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3385963" y="2349491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 txBox="1"/>
          <p:nvPr/>
        </p:nvSpPr>
        <p:spPr>
          <a:xfrm>
            <a:off x="2246552" y="765515"/>
            <a:ext cx="5814695" cy="19145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394460" marR="12700">
              <a:lnSpc>
                <a:spcPts val="2800"/>
              </a:lnSpc>
            </a:pP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Do </a:t>
            </a:r>
            <a:r>
              <a:rPr sz="2400" spc="-10" dirty="0">
                <a:solidFill>
                  <a:srgbClr val="9BBB59"/>
                </a:solidFill>
                <a:latin typeface="Calibri"/>
                <a:cs typeface="Calibri"/>
              </a:rPr>
              <a:t>I h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ave to </a:t>
            </a:r>
            <a:r>
              <a:rPr sz="2400" spc="-10" dirty="0">
                <a:solidFill>
                  <a:srgbClr val="9BBB59"/>
                </a:solidFill>
                <a:latin typeface="Calibri"/>
                <a:cs typeface="Calibri"/>
              </a:rPr>
              <a:t>ch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oo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e the di</a:t>
            </a:r>
            <a:r>
              <a:rPr sz="2400" spc="-20" dirty="0">
                <a:solidFill>
                  <a:srgbClr val="9BBB59"/>
                </a:solidFill>
                <a:latin typeface="Calibri"/>
                <a:cs typeface="Calibri"/>
              </a:rPr>
              <a:t>mensi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ns </a:t>
            </a:r>
            <a:r>
              <a:rPr sz="2400" spc="-20" dirty="0">
                <a:solidFill>
                  <a:srgbClr val="9BBB59"/>
                </a:solidFill>
                <a:latin typeface="Calibri"/>
                <a:cs typeface="Calibri"/>
              </a:rPr>
              <a:t>am</a:t>
            </a:r>
            <a:r>
              <a:rPr sz="24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9BBB59"/>
                </a:solidFill>
                <a:latin typeface="Calibri"/>
                <a:cs typeface="Calibri"/>
              </a:rPr>
              <a:t>n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g </a:t>
            </a:r>
            <a:r>
              <a:rPr lang="en-CA" sz="2400" spc="-15" dirty="0">
                <a:solidFill>
                  <a:srgbClr val="9BBB59"/>
                </a:solidFill>
                <a:latin typeface="Calibri"/>
                <a:cs typeface="Calibri"/>
              </a:rPr>
              <a:t>existing</a:t>
            </a:r>
            <a:r>
              <a:rPr sz="2400" spc="-15" dirty="0">
                <a:solidFill>
                  <a:srgbClr val="9BBB59"/>
                </a:solidFill>
                <a:latin typeface="Calibri"/>
                <a:cs typeface="Calibri"/>
              </a:rPr>
              <a:t> features?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600"/>
              </a:lnSpc>
              <a:spcBef>
                <a:spcPts val="45"/>
              </a:spcBef>
            </a:pPr>
            <a:endParaRPr sz="6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Metacritic</a:t>
            </a:r>
            <a:endParaRPr sz="2400" dirty="0">
              <a:latin typeface="Calibri"/>
              <a:cs typeface="Calibri"/>
            </a:endParaRPr>
          </a:p>
          <a:p>
            <a:pPr marL="588645">
              <a:lnSpc>
                <a:spcPts val="280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ore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7821783" y="5912615"/>
            <a:ext cx="155892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ards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52"/>
          <p:cNvSpPr txBox="1"/>
          <p:nvPr/>
        </p:nvSpPr>
        <p:spPr>
          <a:xfrm rot="17360348">
            <a:off x="1578627" y="2988295"/>
            <a:ext cx="4613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>
                <a:solidFill>
                  <a:srgbClr val="7F7F7F"/>
                </a:solidFill>
              </a:rPr>
              <a:t>0.7 (Metacritic Score) + 0.3 (Awards Won)</a:t>
            </a: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id="{FFE96FC4-3491-9540-8438-38C5BB53C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3575406" y="1860277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16453" y="1835073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5"/>
                </a:lnTo>
                <a:lnTo>
                  <a:pt x="88360" y="5041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31523" y="5702531"/>
            <a:ext cx="5989320" cy="295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5406" y="5829222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9257049" y="5770268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141023" y="483240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140950" y="4832403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270017" y="403523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269943" y="403523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459670" y="3013157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0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6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459596" y="301315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5472566" y="517872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5472492" y="517872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5041092" y="4564216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041018" y="456421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6874117" y="342718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6874042" y="342718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6411918" y="325717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6411843" y="32571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013290" y="466238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013216" y="466238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7021032" y="404960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7020959" y="404960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368593" y="432234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6368519" y="432234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6624889" y="257777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624815" y="257777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8416888" y="2879847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8" y="0"/>
                </a:moveTo>
                <a:lnTo>
                  <a:pt x="115364" y="5927"/>
                </a:lnTo>
                <a:lnTo>
                  <a:pt x="78163" y="22679"/>
                </a:lnTo>
                <a:lnTo>
                  <a:pt x="46647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3"/>
                </a:lnTo>
                <a:lnTo>
                  <a:pt x="9363" y="226760"/>
                </a:lnTo>
                <a:lnTo>
                  <a:pt x="27428" y="265807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1"/>
                </a:lnTo>
                <a:lnTo>
                  <a:pt x="282248" y="72524"/>
                </a:lnTo>
                <a:lnTo>
                  <a:pt x="255768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8416888" y="2879847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5931620" y="240775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5931546" y="240775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7612007" y="222862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611932" y="222862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318174" y="43564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7318100" y="43564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673903" y="41901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5673828" y="419010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5619482" y="345317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5619408" y="345317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8852762" y="2568666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8852689" y="256866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8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 txBox="1"/>
          <p:nvPr/>
        </p:nvSpPr>
        <p:spPr>
          <a:xfrm>
            <a:off x="2246552" y="1939744"/>
            <a:ext cx="1289685" cy="740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spc="-15" dirty="0">
                <a:solidFill>
                  <a:srgbClr val="D9D9D9"/>
                </a:solidFill>
                <a:latin typeface="Calibri"/>
                <a:cs typeface="Calibri"/>
              </a:rPr>
              <a:t>Metacritic</a:t>
            </a:r>
            <a:endParaRPr sz="2400" dirty="0">
              <a:latin typeface="Calibri"/>
              <a:cs typeface="Calibri"/>
            </a:endParaRPr>
          </a:p>
          <a:p>
            <a:pPr marL="588645">
              <a:lnSpc>
                <a:spcPts val="2800"/>
              </a:lnSpc>
            </a:pP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c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ore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3552306" y="1774767"/>
            <a:ext cx="1633451" cy="41272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3608580" y="1923636"/>
            <a:ext cx="1424092" cy="3910140"/>
          </a:xfrm>
          <a:custGeom>
            <a:avLst/>
            <a:gdLst/>
            <a:ahLst/>
            <a:cxnLst/>
            <a:rect l="l" t="t" r="r" b="b"/>
            <a:pathLst>
              <a:path w="1424092" h="3910140">
                <a:moveTo>
                  <a:pt x="0" y="3910140"/>
                </a:moveTo>
                <a:lnTo>
                  <a:pt x="1424092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4950581" y="1899952"/>
            <a:ext cx="111527" cy="124239"/>
          </a:xfrm>
          <a:custGeom>
            <a:avLst/>
            <a:gdLst/>
            <a:ahLst/>
            <a:cxnLst/>
            <a:rect l="l" t="t" r="r" b="b"/>
            <a:pathLst>
              <a:path w="111527" h="124239">
                <a:moveTo>
                  <a:pt x="99279" y="47367"/>
                </a:moveTo>
                <a:lnTo>
                  <a:pt x="73468" y="47367"/>
                </a:lnTo>
                <a:lnTo>
                  <a:pt x="86532" y="119655"/>
                </a:lnTo>
                <a:lnTo>
                  <a:pt x="93139" y="124239"/>
                </a:lnTo>
                <a:lnTo>
                  <a:pt x="106944" y="121744"/>
                </a:lnTo>
                <a:lnTo>
                  <a:pt x="111527" y="115138"/>
                </a:lnTo>
                <a:lnTo>
                  <a:pt x="99279" y="47367"/>
                </a:lnTo>
                <a:close/>
              </a:path>
              <a:path w="111527" h="124239">
                <a:moveTo>
                  <a:pt x="90718" y="0"/>
                </a:moveTo>
                <a:lnTo>
                  <a:pt x="737" y="74787"/>
                </a:lnTo>
                <a:lnTo>
                  <a:pt x="0" y="82795"/>
                </a:lnTo>
                <a:lnTo>
                  <a:pt x="8966" y="93583"/>
                </a:lnTo>
                <a:lnTo>
                  <a:pt x="16973" y="94321"/>
                </a:lnTo>
                <a:lnTo>
                  <a:pt x="73468" y="47367"/>
                </a:lnTo>
                <a:lnTo>
                  <a:pt x="99279" y="47367"/>
                </a:lnTo>
                <a:lnTo>
                  <a:pt x="90718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 txBox="1"/>
          <p:nvPr/>
        </p:nvSpPr>
        <p:spPr>
          <a:xfrm>
            <a:off x="7821783" y="5912615"/>
            <a:ext cx="155892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ards 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n</a:t>
            </a:r>
          </a:p>
        </p:txBody>
      </p:sp>
      <p:sp>
        <p:nvSpPr>
          <p:cNvPr id="3" name="object 3"/>
          <p:cNvSpPr/>
          <p:nvPr/>
        </p:nvSpPr>
        <p:spPr>
          <a:xfrm>
            <a:off x="3427615" y="1708266"/>
            <a:ext cx="295101" cy="418545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id="{E95EB085-3CF6-C64B-AF9F-BE62A1984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3427615" y="1708266"/>
            <a:ext cx="295101" cy="41854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5406" y="1860277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16453" y="1835073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5"/>
                </a:lnTo>
                <a:lnTo>
                  <a:pt x="88360" y="5041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31523" y="5702531"/>
            <a:ext cx="5989320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5406" y="5829222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9257049" y="5770268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847192" y="4696456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0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6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847119" y="469645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516256" y="3471304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6516182" y="347130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6515509" y="267312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515435" y="267312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4681225" y="4734236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4681151" y="473423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534309" y="432234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4534235" y="432234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5679623" y="3087152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5679549" y="308715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4975789" y="284314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4975715" y="284314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975789" y="433953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4975715" y="433953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679623" y="364132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679549" y="364132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457604" y="407321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5457530" y="407321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5385790" y="2351092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5385715" y="235109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654147" y="2309910"/>
            <a:ext cx="310268" cy="339958"/>
          </a:xfrm>
          <a:custGeom>
            <a:avLst/>
            <a:gdLst/>
            <a:ahLst/>
            <a:cxnLst/>
            <a:rect l="l" t="t" r="r" b="b"/>
            <a:pathLst>
              <a:path w="310268" h="339958">
                <a:moveTo>
                  <a:pt x="156870" y="0"/>
                </a:moveTo>
                <a:lnTo>
                  <a:pt x="115365" y="5927"/>
                </a:lnTo>
                <a:lnTo>
                  <a:pt x="78165" y="22679"/>
                </a:lnTo>
                <a:lnTo>
                  <a:pt x="46649" y="48691"/>
                </a:lnTo>
                <a:lnTo>
                  <a:pt x="22196" y="82400"/>
                </a:lnTo>
                <a:lnTo>
                  <a:pt x="6186" y="122243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1" y="322112"/>
                </a:lnTo>
                <a:lnTo>
                  <a:pt x="123443" y="336474"/>
                </a:lnTo>
                <a:lnTo>
                  <a:pt x="150630" y="339958"/>
                </a:lnTo>
                <a:lnTo>
                  <a:pt x="165167" y="339301"/>
                </a:lnTo>
                <a:lnTo>
                  <a:pt x="206094" y="329767"/>
                </a:lnTo>
                <a:lnTo>
                  <a:pt x="242006" y="310073"/>
                </a:lnTo>
                <a:lnTo>
                  <a:pt x="271629" y="281747"/>
                </a:lnTo>
                <a:lnTo>
                  <a:pt x="293688" y="246317"/>
                </a:lnTo>
                <a:lnTo>
                  <a:pt x="306910" y="205309"/>
                </a:lnTo>
                <a:lnTo>
                  <a:pt x="310268" y="170009"/>
                </a:lnTo>
                <a:lnTo>
                  <a:pt x="309642" y="154638"/>
                </a:lnTo>
                <a:lnTo>
                  <a:pt x="300689" y="111061"/>
                </a:lnTo>
                <a:lnTo>
                  <a:pt x="282248" y="72524"/>
                </a:lnTo>
                <a:lnTo>
                  <a:pt x="255768" y="40615"/>
                </a:lnTo>
                <a:lnTo>
                  <a:pt x="222698" y="16921"/>
                </a:lnTo>
                <a:lnTo>
                  <a:pt x="184485" y="3030"/>
                </a:lnTo>
                <a:lnTo>
                  <a:pt x="15687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654146" y="2309911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5041092" y="206771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5041018" y="206771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5826538" y="184910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5826464" y="184910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6183327" y="400083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6183252" y="400083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4681225" y="3767226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681151" y="376722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828141" y="321881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4828067" y="321881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7334541" y="2298846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7334467" y="229884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 txBox="1"/>
          <p:nvPr/>
        </p:nvSpPr>
        <p:spPr>
          <a:xfrm>
            <a:off x="2246552" y="1939744"/>
            <a:ext cx="1289685" cy="740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spc="-15" dirty="0">
                <a:solidFill>
                  <a:srgbClr val="D9D9D9"/>
                </a:solidFill>
                <a:latin typeface="Calibri"/>
                <a:cs typeface="Calibri"/>
              </a:rPr>
              <a:t>Metacritic</a:t>
            </a:r>
            <a:endParaRPr sz="2400" dirty="0">
              <a:latin typeface="Calibri"/>
              <a:cs typeface="Calibri"/>
            </a:endParaRPr>
          </a:p>
          <a:p>
            <a:pPr marL="588645">
              <a:lnSpc>
                <a:spcPts val="2800"/>
              </a:lnSpc>
            </a:pP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c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ore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3552306" y="1774767"/>
            <a:ext cx="1633451" cy="41272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3608580" y="1923636"/>
            <a:ext cx="1424092" cy="3910140"/>
          </a:xfrm>
          <a:custGeom>
            <a:avLst/>
            <a:gdLst/>
            <a:ahLst/>
            <a:cxnLst/>
            <a:rect l="l" t="t" r="r" b="b"/>
            <a:pathLst>
              <a:path w="1424092" h="3910140">
                <a:moveTo>
                  <a:pt x="0" y="3910140"/>
                </a:moveTo>
                <a:lnTo>
                  <a:pt x="1424092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4950581" y="1899952"/>
            <a:ext cx="111527" cy="124239"/>
          </a:xfrm>
          <a:custGeom>
            <a:avLst/>
            <a:gdLst/>
            <a:ahLst/>
            <a:cxnLst/>
            <a:rect l="l" t="t" r="r" b="b"/>
            <a:pathLst>
              <a:path w="111527" h="124239">
                <a:moveTo>
                  <a:pt x="99279" y="47367"/>
                </a:moveTo>
                <a:lnTo>
                  <a:pt x="73468" y="47367"/>
                </a:lnTo>
                <a:lnTo>
                  <a:pt x="86532" y="119655"/>
                </a:lnTo>
                <a:lnTo>
                  <a:pt x="93139" y="124239"/>
                </a:lnTo>
                <a:lnTo>
                  <a:pt x="106944" y="121744"/>
                </a:lnTo>
                <a:lnTo>
                  <a:pt x="111527" y="115138"/>
                </a:lnTo>
                <a:lnTo>
                  <a:pt x="99279" y="47367"/>
                </a:lnTo>
                <a:close/>
              </a:path>
              <a:path w="111527" h="124239">
                <a:moveTo>
                  <a:pt x="90718" y="0"/>
                </a:moveTo>
                <a:lnTo>
                  <a:pt x="737" y="74787"/>
                </a:lnTo>
                <a:lnTo>
                  <a:pt x="0" y="82795"/>
                </a:lnTo>
                <a:lnTo>
                  <a:pt x="8966" y="93583"/>
                </a:lnTo>
                <a:lnTo>
                  <a:pt x="16973" y="94321"/>
                </a:lnTo>
                <a:lnTo>
                  <a:pt x="73468" y="47367"/>
                </a:lnTo>
                <a:lnTo>
                  <a:pt x="99279" y="47367"/>
                </a:lnTo>
                <a:lnTo>
                  <a:pt x="90718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 txBox="1"/>
          <p:nvPr/>
        </p:nvSpPr>
        <p:spPr>
          <a:xfrm>
            <a:off x="7821783" y="5912615"/>
            <a:ext cx="155892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ards 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n</a:t>
            </a:r>
          </a:p>
        </p:txBody>
      </p:sp>
      <p:sp>
        <p:nvSpPr>
          <p:cNvPr id="53" name="TextBox 52"/>
          <p:cNvSpPr txBox="1"/>
          <p:nvPr/>
        </p:nvSpPr>
        <p:spPr>
          <a:xfrm rot="17360348">
            <a:off x="1578627" y="2988295"/>
            <a:ext cx="4613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>
                <a:solidFill>
                  <a:srgbClr val="7F7F7F"/>
                </a:solidFill>
              </a:rPr>
              <a:t>0.7 (Metacritic Score) + 0.3 (Awards Won)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 Extraction</a:t>
            </a:r>
          </a:p>
        </p:txBody>
      </p: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id="{C7E5EEE0-12EC-7845-A63C-5254A3D61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3427615" y="1708266"/>
            <a:ext cx="295101" cy="41854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5406" y="1860277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16453" y="1835073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5"/>
                </a:lnTo>
                <a:lnTo>
                  <a:pt x="88360" y="5041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31523" y="5702531"/>
            <a:ext cx="5989320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5406" y="5829222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9257049" y="5770268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817996" y="4681857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6" y="339136"/>
                </a:lnTo>
                <a:lnTo>
                  <a:pt x="171952" y="337214"/>
                </a:lnTo>
                <a:lnTo>
                  <a:pt x="208976" y="323710"/>
                </a:lnTo>
                <a:lnTo>
                  <a:pt x="240890" y="300017"/>
                </a:lnTo>
                <a:lnTo>
                  <a:pt x="266553" y="267520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817923" y="468185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4598025" y="2555350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4597951" y="255535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675977" y="2385332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4675904" y="2385332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3866646" y="4514847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3866572" y="451484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013562" y="4243227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6" y="339136"/>
                </a:lnTo>
                <a:lnTo>
                  <a:pt x="171952" y="337214"/>
                </a:lnTo>
                <a:lnTo>
                  <a:pt x="208976" y="323710"/>
                </a:lnTo>
                <a:lnTo>
                  <a:pt x="240890" y="300017"/>
                </a:lnTo>
                <a:lnTo>
                  <a:pt x="266553" y="267520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4013489" y="424322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4598025" y="2662521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4597951" y="26625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4529061" y="2698596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4528987" y="269859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049480" y="4062536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4049407" y="406253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4451109" y="3002558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4451035" y="300255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4235229" y="355885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4235156" y="355885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4675977" y="2211384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4675904" y="2211385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4862614" y="1753124"/>
            <a:ext cx="310269" cy="339958"/>
          </a:xfrm>
          <a:custGeom>
            <a:avLst/>
            <a:gdLst/>
            <a:ahLst/>
            <a:cxnLst/>
            <a:rect l="l" t="t" r="r" b="b"/>
            <a:pathLst>
              <a:path w="310269" h="339958">
                <a:moveTo>
                  <a:pt x="156870" y="0"/>
                </a:moveTo>
                <a:lnTo>
                  <a:pt x="115366" y="5927"/>
                </a:lnTo>
                <a:lnTo>
                  <a:pt x="78166" y="22679"/>
                </a:lnTo>
                <a:lnTo>
                  <a:pt x="46649" y="48691"/>
                </a:lnTo>
                <a:lnTo>
                  <a:pt x="22196" y="82400"/>
                </a:lnTo>
                <a:lnTo>
                  <a:pt x="6186" y="122242"/>
                </a:lnTo>
                <a:lnTo>
                  <a:pt x="0" y="166654"/>
                </a:lnTo>
                <a:lnTo>
                  <a:pt x="607" y="182381"/>
                </a:lnTo>
                <a:lnTo>
                  <a:pt x="9363" y="226759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1" y="322112"/>
                </a:lnTo>
                <a:lnTo>
                  <a:pt x="123443" y="336474"/>
                </a:lnTo>
                <a:lnTo>
                  <a:pt x="150630" y="339958"/>
                </a:lnTo>
                <a:lnTo>
                  <a:pt x="165166" y="339301"/>
                </a:lnTo>
                <a:lnTo>
                  <a:pt x="206093" y="329767"/>
                </a:lnTo>
                <a:lnTo>
                  <a:pt x="242006" y="310073"/>
                </a:lnTo>
                <a:lnTo>
                  <a:pt x="271629" y="281748"/>
                </a:lnTo>
                <a:lnTo>
                  <a:pt x="293689" y="246318"/>
                </a:lnTo>
                <a:lnTo>
                  <a:pt x="306911" y="205310"/>
                </a:lnTo>
                <a:lnTo>
                  <a:pt x="310269" y="170009"/>
                </a:lnTo>
                <a:lnTo>
                  <a:pt x="309644" y="154638"/>
                </a:lnTo>
                <a:lnTo>
                  <a:pt x="300690" y="111061"/>
                </a:lnTo>
                <a:lnTo>
                  <a:pt x="282249" y="72525"/>
                </a:lnTo>
                <a:lnTo>
                  <a:pt x="255769" y="40616"/>
                </a:lnTo>
                <a:lnTo>
                  <a:pt x="222699" y="16922"/>
                </a:lnTo>
                <a:lnTo>
                  <a:pt x="184486" y="3030"/>
                </a:lnTo>
                <a:lnTo>
                  <a:pt x="15687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4862614" y="1753125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4747260" y="201912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4747186" y="2019122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4879124" y="172435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879050" y="172435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451109" y="3087152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4451035" y="3087152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4196396" y="366593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196323" y="366593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382145" y="3131266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4382072" y="3131267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4806484" y="1923480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4806410" y="1923480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 txBox="1"/>
          <p:nvPr/>
        </p:nvSpPr>
        <p:spPr>
          <a:xfrm>
            <a:off x="2246552" y="1939744"/>
            <a:ext cx="1289685" cy="740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spc="-15" dirty="0">
                <a:solidFill>
                  <a:srgbClr val="D9D9D9"/>
                </a:solidFill>
                <a:latin typeface="Calibri"/>
                <a:cs typeface="Calibri"/>
              </a:rPr>
              <a:t>Metacritic</a:t>
            </a:r>
            <a:endParaRPr sz="2400" dirty="0">
              <a:latin typeface="Calibri"/>
              <a:cs typeface="Calibri"/>
            </a:endParaRPr>
          </a:p>
          <a:p>
            <a:pPr marL="588645">
              <a:lnSpc>
                <a:spcPts val="2800"/>
              </a:lnSpc>
            </a:pP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c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ore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3552306" y="1774767"/>
            <a:ext cx="1633451" cy="41272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3608580" y="1923636"/>
            <a:ext cx="1424092" cy="3910140"/>
          </a:xfrm>
          <a:custGeom>
            <a:avLst/>
            <a:gdLst/>
            <a:ahLst/>
            <a:cxnLst/>
            <a:rect l="l" t="t" r="r" b="b"/>
            <a:pathLst>
              <a:path w="1424092" h="3910140">
                <a:moveTo>
                  <a:pt x="0" y="3910140"/>
                </a:moveTo>
                <a:lnTo>
                  <a:pt x="1424092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4950581" y="1899952"/>
            <a:ext cx="111527" cy="124239"/>
          </a:xfrm>
          <a:custGeom>
            <a:avLst/>
            <a:gdLst/>
            <a:ahLst/>
            <a:cxnLst/>
            <a:rect l="l" t="t" r="r" b="b"/>
            <a:pathLst>
              <a:path w="111527" h="124239">
                <a:moveTo>
                  <a:pt x="99279" y="47367"/>
                </a:moveTo>
                <a:lnTo>
                  <a:pt x="73468" y="47367"/>
                </a:lnTo>
                <a:lnTo>
                  <a:pt x="86532" y="119655"/>
                </a:lnTo>
                <a:lnTo>
                  <a:pt x="93139" y="124239"/>
                </a:lnTo>
                <a:lnTo>
                  <a:pt x="106944" y="121744"/>
                </a:lnTo>
                <a:lnTo>
                  <a:pt x="111527" y="115138"/>
                </a:lnTo>
                <a:lnTo>
                  <a:pt x="99279" y="47367"/>
                </a:lnTo>
                <a:close/>
              </a:path>
              <a:path w="111527" h="124239">
                <a:moveTo>
                  <a:pt x="90718" y="0"/>
                </a:moveTo>
                <a:lnTo>
                  <a:pt x="737" y="74787"/>
                </a:lnTo>
                <a:lnTo>
                  <a:pt x="0" y="82795"/>
                </a:lnTo>
                <a:lnTo>
                  <a:pt x="8966" y="93583"/>
                </a:lnTo>
                <a:lnTo>
                  <a:pt x="16973" y="94321"/>
                </a:lnTo>
                <a:lnTo>
                  <a:pt x="73468" y="47367"/>
                </a:lnTo>
                <a:lnTo>
                  <a:pt x="99279" y="47367"/>
                </a:lnTo>
                <a:lnTo>
                  <a:pt x="90718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 txBox="1"/>
          <p:nvPr/>
        </p:nvSpPr>
        <p:spPr>
          <a:xfrm>
            <a:off x="7821783" y="5912615"/>
            <a:ext cx="155892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ards 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n</a:t>
            </a:r>
          </a:p>
        </p:txBody>
      </p:sp>
      <p:sp>
        <p:nvSpPr>
          <p:cNvPr id="53" name="TextBox 52"/>
          <p:cNvSpPr txBox="1"/>
          <p:nvPr/>
        </p:nvSpPr>
        <p:spPr>
          <a:xfrm rot="17360348">
            <a:off x="1578627" y="2988295"/>
            <a:ext cx="4613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>
                <a:solidFill>
                  <a:srgbClr val="7F7F7F"/>
                </a:solidFill>
              </a:rPr>
              <a:t>0.7 (Metacritic Score) + 0.3 (Awards Won)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D94ADA9F-DCC7-3D4A-A55F-DDB301044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3427615" y="1708266"/>
            <a:ext cx="295101" cy="41854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5406" y="1860277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16453" y="1835073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5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31523" y="5702531"/>
            <a:ext cx="5989320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5406" y="5829222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9257049" y="5770268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141023" y="483240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140950" y="4832403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270017" y="403523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269943" y="403523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7459670" y="3013157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0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6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7459596" y="301315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5472566" y="517872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5472492" y="517872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5041092" y="4564216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041018" y="456421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6874117" y="342718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6874042" y="342718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6411918" y="325717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6411843" y="32571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013290" y="466238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013216" y="466238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7021032" y="404960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7020959" y="404960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368593" y="432234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6368519" y="432234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6624889" y="257777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6624815" y="257777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8416888" y="2879847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8" y="0"/>
                </a:moveTo>
                <a:lnTo>
                  <a:pt x="115364" y="5927"/>
                </a:lnTo>
                <a:lnTo>
                  <a:pt x="78163" y="22679"/>
                </a:lnTo>
                <a:lnTo>
                  <a:pt x="46647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3"/>
                </a:lnTo>
                <a:lnTo>
                  <a:pt x="9363" y="226760"/>
                </a:lnTo>
                <a:lnTo>
                  <a:pt x="27428" y="265807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1"/>
                </a:lnTo>
                <a:lnTo>
                  <a:pt x="282248" y="72524"/>
                </a:lnTo>
                <a:lnTo>
                  <a:pt x="255768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8416888" y="2879847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5931620" y="240775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5931546" y="240775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7612007" y="222862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611932" y="222862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318174" y="43564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7318100" y="43564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673903" y="41901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5673828" y="419010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5619482" y="345317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5619408" y="345317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8852762" y="2568666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8852689" y="256866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8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 txBox="1"/>
          <p:nvPr/>
        </p:nvSpPr>
        <p:spPr>
          <a:xfrm>
            <a:off x="2246552" y="1939744"/>
            <a:ext cx="1289685" cy="740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Metacritic</a:t>
            </a:r>
            <a:endParaRPr sz="2400" dirty="0">
              <a:latin typeface="Calibri"/>
              <a:cs typeface="Calibri"/>
            </a:endParaRPr>
          </a:p>
          <a:p>
            <a:pPr marL="588645">
              <a:lnSpc>
                <a:spcPts val="280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ore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7821783" y="5912615"/>
            <a:ext cx="155892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ards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 Extraction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3C6B2806-9413-564D-823A-E90CEAA4A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4141023" y="4832403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4140950" y="4832403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9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8270017" y="403523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8269943" y="4035234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7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7459670" y="3013157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0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6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459596" y="301315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5472566" y="517872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5472492" y="517872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5041092" y="4564216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5041018" y="456421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6874117" y="342718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874042" y="342718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411918" y="325717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411843" y="325717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6013290" y="4662385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6013216" y="466238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021032" y="4049606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020959" y="4049606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6368593" y="432234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6368519" y="432234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624889" y="257777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624815" y="257777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8416888" y="2879847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8" y="0"/>
                </a:moveTo>
                <a:lnTo>
                  <a:pt x="115364" y="5927"/>
                </a:lnTo>
                <a:lnTo>
                  <a:pt x="78163" y="22679"/>
                </a:lnTo>
                <a:lnTo>
                  <a:pt x="46647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3"/>
                </a:lnTo>
                <a:lnTo>
                  <a:pt x="9363" y="226760"/>
                </a:lnTo>
                <a:lnTo>
                  <a:pt x="27428" y="265807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1"/>
                </a:lnTo>
                <a:lnTo>
                  <a:pt x="282248" y="72524"/>
                </a:lnTo>
                <a:lnTo>
                  <a:pt x="255768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8416888" y="2879847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931620" y="240775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5931546" y="2407755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7612007" y="222862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2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611932" y="222862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318174" y="435642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7318100" y="435642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5673903" y="41901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5673828" y="419010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5619482" y="345317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5619408" y="345317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8852762" y="2568666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8852689" y="2568666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8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2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3556462" y="1974274"/>
            <a:ext cx="6043352" cy="39360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8580" y="2115923"/>
            <a:ext cx="5823136" cy="3717855"/>
          </a:xfrm>
          <a:custGeom>
            <a:avLst/>
            <a:gdLst/>
            <a:ahLst/>
            <a:cxnLst/>
            <a:rect l="l" t="t" r="r" b="b"/>
            <a:pathLst>
              <a:path w="5823136" h="3717855">
                <a:moveTo>
                  <a:pt x="0" y="3717855"/>
                </a:moveTo>
                <a:lnTo>
                  <a:pt x="5823136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9330601" y="2102357"/>
            <a:ext cx="108428" cy="106536"/>
          </a:xfrm>
          <a:custGeom>
            <a:avLst/>
            <a:gdLst/>
            <a:ahLst/>
            <a:cxnLst/>
            <a:rect l="l" t="t" r="r" b="b"/>
            <a:pathLst>
              <a:path w="108428" h="106536">
                <a:moveTo>
                  <a:pt x="108428" y="27127"/>
                </a:moveTo>
                <a:lnTo>
                  <a:pt x="79872" y="27127"/>
                </a:lnTo>
                <a:lnTo>
                  <a:pt x="46309" y="92471"/>
                </a:lnTo>
                <a:lnTo>
                  <a:pt x="48769" y="100126"/>
                </a:lnTo>
                <a:lnTo>
                  <a:pt x="61248" y="106536"/>
                </a:lnTo>
                <a:lnTo>
                  <a:pt x="68903" y="104076"/>
                </a:lnTo>
                <a:lnTo>
                  <a:pt x="108428" y="27127"/>
                </a:lnTo>
                <a:close/>
              </a:path>
              <a:path w="108428" h="106536">
                <a:moveTo>
                  <a:pt x="122361" y="0"/>
                </a:moveTo>
                <a:lnTo>
                  <a:pt x="5453" y="4696"/>
                </a:lnTo>
                <a:lnTo>
                  <a:pt x="0" y="10605"/>
                </a:lnTo>
                <a:lnTo>
                  <a:pt x="562" y="24622"/>
                </a:lnTo>
                <a:lnTo>
                  <a:pt x="6471" y="30076"/>
                </a:lnTo>
                <a:lnTo>
                  <a:pt x="79872" y="27127"/>
                </a:lnTo>
                <a:lnTo>
                  <a:pt x="108428" y="27127"/>
                </a:lnTo>
                <a:lnTo>
                  <a:pt x="122361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3427615" y="1708266"/>
            <a:ext cx="295101" cy="41854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3575406" y="1860277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3516453" y="1835073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5"/>
                </a:lnTo>
                <a:lnTo>
                  <a:pt x="88360" y="5041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3531523" y="5702531"/>
            <a:ext cx="5989320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3575406" y="5829222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9257049" y="5770268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 txBox="1"/>
          <p:nvPr/>
        </p:nvSpPr>
        <p:spPr>
          <a:xfrm>
            <a:off x="2246552" y="1939744"/>
            <a:ext cx="1289685" cy="740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spc="-15" dirty="0">
                <a:solidFill>
                  <a:srgbClr val="D9D9D9"/>
                </a:solidFill>
                <a:latin typeface="Calibri"/>
                <a:cs typeface="Calibri"/>
              </a:rPr>
              <a:t>Metacritic</a:t>
            </a:r>
            <a:endParaRPr sz="2400" dirty="0">
              <a:latin typeface="Calibri"/>
              <a:cs typeface="Calibri"/>
            </a:endParaRPr>
          </a:p>
          <a:p>
            <a:pPr marL="588645">
              <a:lnSpc>
                <a:spcPts val="2800"/>
              </a:lnSpc>
            </a:pP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c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ore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7821783" y="5912615"/>
            <a:ext cx="155892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ards 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n</a:t>
            </a:r>
          </a:p>
        </p:txBody>
      </p:sp>
      <p:sp>
        <p:nvSpPr>
          <p:cNvPr id="54" name="TextBox 53"/>
          <p:cNvSpPr txBox="1"/>
          <p:nvPr/>
        </p:nvSpPr>
        <p:spPr>
          <a:xfrm rot="19653354">
            <a:off x="3921566" y="1487689"/>
            <a:ext cx="5126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000" dirty="0">
                <a:solidFill>
                  <a:srgbClr val="7F7F7F"/>
                </a:solidFill>
              </a:rPr>
              <a:t>0.398 (Metacritic Score) + 0.602 (Awards Won)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A9350720-27CC-C241-8EC8-B1E9232D9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4330798" y="5134932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4330725" y="5134932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7312754" y="323981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7312679" y="323981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7577390" y="305795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577316" y="305795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897158" y="474674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897084" y="474674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5099485" y="46372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5099410" y="463721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6874117" y="342718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874042" y="342718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593844" y="3661953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593770" y="366195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5570781" y="428908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570707" y="428908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6624889" y="367634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6624815" y="367634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6103285" y="4016382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6103211" y="401638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7131697" y="333118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7131622" y="333118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8227114" y="2660862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9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3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0"/>
                </a:lnTo>
                <a:lnTo>
                  <a:pt x="282248" y="72524"/>
                </a:lnTo>
                <a:lnTo>
                  <a:pt x="255767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8227114" y="2660862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837866" y="349193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6837791" y="349193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108503" y="2710770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8108430" y="2710770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8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661754" y="363275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661679" y="363275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5717698" y="424850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5717623" y="424850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054389" y="40350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054314" y="403500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8662989" y="2378877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0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6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8662915" y="237887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3556462" y="1974274"/>
            <a:ext cx="6043352" cy="39360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8580" y="2115923"/>
            <a:ext cx="5823136" cy="3717855"/>
          </a:xfrm>
          <a:custGeom>
            <a:avLst/>
            <a:gdLst/>
            <a:ahLst/>
            <a:cxnLst/>
            <a:rect l="l" t="t" r="r" b="b"/>
            <a:pathLst>
              <a:path w="5823136" h="3717855">
                <a:moveTo>
                  <a:pt x="0" y="3717855"/>
                </a:moveTo>
                <a:lnTo>
                  <a:pt x="5823136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9330601" y="2102357"/>
            <a:ext cx="108428" cy="106536"/>
          </a:xfrm>
          <a:custGeom>
            <a:avLst/>
            <a:gdLst/>
            <a:ahLst/>
            <a:cxnLst/>
            <a:rect l="l" t="t" r="r" b="b"/>
            <a:pathLst>
              <a:path w="108428" h="106536">
                <a:moveTo>
                  <a:pt x="108428" y="27127"/>
                </a:moveTo>
                <a:lnTo>
                  <a:pt x="79872" y="27127"/>
                </a:lnTo>
                <a:lnTo>
                  <a:pt x="46309" y="92471"/>
                </a:lnTo>
                <a:lnTo>
                  <a:pt x="48769" y="100126"/>
                </a:lnTo>
                <a:lnTo>
                  <a:pt x="61248" y="106536"/>
                </a:lnTo>
                <a:lnTo>
                  <a:pt x="68903" y="104076"/>
                </a:lnTo>
                <a:lnTo>
                  <a:pt x="108428" y="27127"/>
                </a:lnTo>
                <a:close/>
              </a:path>
              <a:path w="108428" h="106536">
                <a:moveTo>
                  <a:pt x="122361" y="0"/>
                </a:moveTo>
                <a:lnTo>
                  <a:pt x="5453" y="4696"/>
                </a:lnTo>
                <a:lnTo>
                  <a:pt x="0" y="10605"/>
                </a:lnTo>
                <a:lnTo>
                  <a:pt x="562" y="24622"/>
                </a:lnTo>
                <a:lnTo>
                  <a:pt x="6471" y="30076"/>
                </a:lnTo>
                <a:lnTo>
                  <a:pt x="79872" y="27127"/>
                </a:lnTo>
                <a:lnTo>
                  <a:pt x="108428" y="27127"/>
                </a:lnTo>
                <a:lnTo>
                  <a:pt x="122361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3427615" y="1708266"/>
            <a:ext cx="295101" cy="41854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3575406" y="1860277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3516453" y="1835073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5"/>
                </a:lnTo>
                <a:lnTo>
                  <a:pt x="88360" y="5041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3531523" y="5702531"/>
            <a:ext cx="5989320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3575406" y="5829222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9257049" y="5770268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 txBox="1"/>
          <p:nvPr/>
        </p:nvSpPr>
        <p:spPr>
          <a:xfrm>
            <a:off x="2246552" y="1939744"/>
            <a:ext cx="1289685" cy="740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spc="-15" dirty="0">
                <a:solidFill>
                  <a:srgbClr val="D9D9D9"/>
                </a:solidFill>
                <a:latin typeface="Calibri"/>
                <a:cs typeface="Calibri"/>
              </a:rPr>
              <a:t>Metacritic</a:t>
            </a:r>
            <a:endParaRPr sz="2400" dirty="0">
              <a:latin typeface="Calibri"/>
              <a:cs typeface="Calibri"/>
            </a:endParaRPr>
          </a:p>
          <a:p>
            <a:pPr marL="588645">
              <a:lnSpc>
                <a:spcPts val="2800"/>
              </a:lnSpc>
            </a:pP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c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ore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7821783" y="5912615"/>
            <a:ext cx="155892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ards 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n</a:t>
            </a:r>
          </a:p>
        </p:txBody>
      </p:sp>
      <p:sp>
        <p:nvSpPr>
          <p:cNvPr id="54" name="TextBox 53"/>
          <p:cNvSpPr txBox="1"/>
          <p:nvPr/>
        </p:nvSpPr>
        <p:spPr>
          <a:xfrm rot="19653354">
            <a:off x="3921566" y="1487689"/>
            <a:ext cx="5126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000" dirty="0">
                <a:solidFill>
                  <a:srgbClr val="7F7F7F"/>
                </a:solidFill>
              </a:rPr>
              <a:t>0.398 (Metacritic Score) + 0.602 (Awards Won)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 (PCA)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83859DF5-1071-DE41-A751-3DB6F9CCD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4330798" y="5134932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4330725" y="5134932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8"/>
                </a:lnTo>
                <a:lnTo>
                  <a:pt x="293805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7312754" y="3239810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0"/>
                </a:lnTo>
                <a:lnTo>
                  <a:pt x="283721" y="108132"/>
                </a:lnTo>
                <a:lnTo>
                  <a:pt x="265370" y="70148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7312679" y="323981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7577390" y="305795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2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7577316" y="305795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897158" y="4746741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897084" y="4746741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5099485" y="4637212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5099410" y="463721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6874117" y="3427187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874042" y="342718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593844" y="3661953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2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5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90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593770" y="366195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5570781" y="428908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4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9" y="336662"/>
                </a:lnTo>
                <a:lnTo>
                  <a:pt x="158799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8"/>
                </a:lnTo>
                <a:lnTo>
                  <a:pt x="293733" y="166445"/>
                </a:lnTo>
                <a:lnTo>
                  <a:pt x="292900" y="151221"/>
                </a:lnTo>
                <a:lnTo>
                  <a:pt x="283721" y="108132"/>
                </a:lnTo>
                <a:lnTo>
                  <a:pt x="265370" y="70149"/>
                </a:lnTo>
                <a:lnTo>
                  <a:pt x="238947" y="38845"/>
                </a:lnTo>
                <a:lnTo>
                  <a:pt x="205552" y="15795"/>
                </a:lnTo>
                <a:lnTo>
                  <a:pt x="166281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570707" y="428908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6624889" y="3676347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5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0" y="300015"/>
                </a:lnTo>
                <a:lnTo>
                  <a:pt x="266553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6624815" y="3676347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6103285" y="4016382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4" y="270192"/>
                </a:lnTo>
                <a:lnTo>
                  <a:pt x="55822" y="301039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6103211" y="4016383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9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7131697" y="3331189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1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8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2" y="301038"/>
                </a:lnTo>
                <a:lnTo>
                  <a:pt x="89576" y="323709"/>
                </a:lnTo>
                <a:lnTo>
                  <a:pt x="129388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7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9" y="38845"/>
                </a:lnTo>
                <a:lnTo>
                  <a:pt x="205553" y="15795"/>
                </a:lnTo>
                <a:lnTo>
                  <a:pt x="166283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7131622" y="3331189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4"/>
                </a:lnTo>
                <a:lnTo>
                  <a:pt x="278642" y="94826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5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8227114" y="2660862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156869" y="0"/>
                </a:moveTo>
                <a:lnTo>
                  <a:pt x="115364" y="5927"/>
                </a:lnTo>
                <a:lnTo>
                  <a:pt x="78164" y="22679"/>
                </a:lnTo>
                <a:lnTo>
                  <a:pt x="46648" y="48692"/>
                </a:lnTo>
                <a:lnTo>
                  <a:pt x="22195" y="82401"/>
                </a:lnTo>
                <a:lnTo>
                  <a:pt x="6186" y="122244"/>
                </a:lnTo>
                <a:lnTo>
                  <a:pt x="0" y="166656"/>
                </a:lnTo>
                <a:lnTo>
                  <a:pt x="607" y="182382"/>
                </a:lnTo>
                <a:lnTo>
                  <a:pt x="9363" y="226760"/>
                </a:lnTo>
                <a:lnTo>
                  <a:pt x="27429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3"/>
                </a:lnTo>
                <a:lnTo>
                  <a:pt x="150632" y="339957"/>
                </a:lnTo>
                <a:lnTo>
                  <a:pt x="165168" y="339300"/>
                </a:lnTo>
                <a:lnTo>
                  <a:pt x="206094" y="329765"/>
                </a:lnTo>
                <a:lnTo>
                  <a:pt x="242006" y="310071"/>
                </a:lnTo>
                <a:lnTo>
                  <a:pt x="271629" y="281746"/>
                </a:lnTo>
                <a:lnTo>
                  <a:pt x="293689" y="246315"/>
                </a:lnTo>
                <a:lnTo>
                  <a:pt x="306910" y="205306"/>
                </a:lnTo>
                <a:lnTo>
                  <a:pt x="310268" y="170008"/>
                </a:lnTo>
                <a:lnTo>
                  <a:pt x="309642" y="154637"/>
                </a:lnTo>
                <a:lnTo>
                  <a:pt x="300689" y="111060"/>
                </a:lnTo>
                <a:lnTo>
                  <a:pt x="282248" y="72524"/>
                </a:lnTo>
                <a:lnTo>
                  <a:pt x="255767" y="40615"/>
                </a:lnTo>
                <a:lnTo>
                  <a:pt x="222697" y="16921"/>
                </a:lnTo>
                <a:lnTo>
                  <a:pt x="184484" y="3030"/>
                </a:lnTo>
                <a:lnTo>
                  <a:pt x="15686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8227114" y="2660862"/>
            <a:ext cx="310268" cy="339957"/>
          </a:xfrm>
          <a:custGeom>
            <a:avLst/>
            <a:gdLst/>
            <a:ahLst/>
            <a:cxnLst/>
            <a:rect l="l" t="t" r="r" b="b"/>
            <a:pathLst>
              <a:path w="310268" h="339957">
                <a:moveTo>
                  <a:pt x="310268" y="170008"/>
                </a:moveTo>
                <a:lnTo>
                  <a:pt x="304800" y="125105"/>
                </a:lnTo>
                <a:lnTo>
                  <a:pt x="289360" y="84712"/>
                </a:lnTo>
                <a:lnTo>
                  <a:pt x="265399" y="50417"/>
                </a:lnTo>
                <a:lnTo>
                  <a:pt x="234364" y="23808"/>
                </a:lnTo>
                <a:lnTo>
                  <a:pt x="197704" y="6473"/>
                </a:lnTo>
                <a:lnTo>
                  <a:pt x="156869" y="0"/>
                </a:lnTo>
                <a:lnTo>
                  <a:pt x="142641" y="676"/>
                </a:lnTo>
                <a:lnTo>
                  <a:pt x="102418" y="10386"/>
                </a:lnTo>
                <a:lnTo>
                  <a:pt x="66959" y="30398"/>
                </a:lnTo>
                <a:lnTo>
                  <a:pt x="37644" y="59150"/>
                </a:lnTo>
                <a:lnTo>
                  <a:pt x="15853" y="95077"/>
                </a:lnTo>
                <a:lnTo>
                  <a:pt x="2964" y="136617"/>
                </a:lnTo>
                <a:lnTo>
                  <a:pt x="0" y="166655"/>
                </a:lnTo>
                <a:lnTo>
                  <a:pt x="607" y="182382"/>
                </a:lnTo>
                <a:lnTo>
                  <a:pt x="9363" y="226760"/>
                </a:lnTo>
                <a:lnTo>
                  <a:pt x="27428" y="265806"/>
                </a:lnTo>
                <a:lnTo>
                  <a:pt x="53399" y="298073"/>
                </a:lnTo>
                <a:lnTo>
                  <a:pt x="85872" y="322112"/>
                </a:lnTo>
                <a:lnTo>
                  <a:pt x="123444" y="336474"/>
                </a:lnTo>
                <a:lnTo>
                  <a:pt x="150631" y="339957"/>
                </a:lnTo>
                <a:lnTo>
                  <a:pt x="165168" y="339300"/>
                </a:lnTo>
                <a:lnTo>
                  <a:pt x="206094" y="329766"/>
                </a:lnTo>
                <a:lnTo>
                  <a:pt x="242006" y="310072"/>
                </a:lnTo>
                <a:lnTo>
                  <a:pt x="271629" y="281746"/>
                </a:lnTo>
                <a:lnTo>
                  <a:pt x="293689" y="246316"/>
                </a:lnTo>
                <a:lnTo>
                  <a:pt x="306910" y="205307"/>
                </a:lnTo>
                <a:lnTo>
                  <a:pt x="310268" y="17000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837866" y="349193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6837791" y="349193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108503" y="2710770"/>
            <a:ext cx="293731" cy="339135"/>
          </a:xfrm>
          <a:custGeom>
            <a:avLst/>
            <a:gdLst/>
            <a:ahLst/>
            <a:cxnLst/>
            <a:rect l="l" t="t" r="r" b="b"/>
            <a:pathLst>
              <a:path w="293731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7"/>
                </a:lnTo>
                <a:lnTo>
                  <a:pt x="985" y="190141"/>
                </a:lnTo>
                <a:lnTo>
                  <a:pt x="10518" y="232711"/>
                </a:lnTo>
                <a:lnTo>
                  <a:pt x="29133" y="270190"/>
                </a:lnTo>
                <a:lnTo>
                  <a:pt x="55820" y="301038"/>
                </a:lnTo>
                <a:lnTo>
                  <a:pt x="89574" y="323709"/>
                </a:lnTo>
                <a:lnTo>
                  <a:pt x="129386" y="336661"/>
                </a:lnTo>
                <a:lnTo>
                  <a:pt x="158796" y="339135"/>
                </a:lnTo>
                <a:lnTo>
                  <a:pt x="171951" y="337213"/>
                </a:lnTo>
                <a:lnTo>
                  <a:pt x="208976" y="323709"/>
                </a:lnTo>
                <a:lnTo>
                  <a:pt x="240889" y="300016"/>
                </a:lnTo>
                <a:lnTo>
                  <a:pt x="266552" y="267519"/>
                </a:lnTo>
                <a:lnTo>
                  <a:pt x="284441" y="227837"/>
                </a:lnTo>
                <a:lnTo>
                  <a:pt x="293128" y="182530"/>
                </a:lnTo>
                <a:lnTo>
                  <a:pt x="293731" y="166447"/>
                </a:lnTo>
                <a:lnTo>
                  <a:pt x="292900" y="151222"/>
                </a:lnTo>
                <a:lnTo>
                  <a:pt x="283720" y="108133"/>
                </a:lnTo>
                <a:lnTo>
                  <a:pt x="265370" y="70150"/>
                </a:lnTo>
                <a:lnTo>
                  <a:pt x="238948" y="38845"/>
                </a:lnTo>
                <a:lnTo>
                  <a:pt x="205552" y="15796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8108430" y="2710770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8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661754" y="3632753"/>
            <a:ext cx="293733" cy="339136"/>
          </a:xfrm>
          <a:custGeom>
            <a:avLst/>
            <a:gdLst/>
            <a:ahLst/>
            <a:cxnLst/>
            <a:rect l="l" t="t" r="r" b="b"/>
            <a:pathLst>
              <a:path w="293733" h="339136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91"/>
                </a:lnTo>
                <a:lnTo>
                  <a:pt x="985" y="190145"/>
                </a:lnTo>
                <a:lnTo>
                  <a:pt x="10519" y="232714"/>
                </a:lnTo>
                <a:lnTo>
                  <a:pt x="29134" y="270193"/>
                </a:lnTo>
                <a:lnTo>
                  <a:pt x="55822" y="301040"/>
                </a:lnTo>
                <a:lnTo>
                  <a:pt x="89576" y="323710"/>
                </a:lnTo>
                <a:lnTo>
                  <a:pt x="129388" y="336663"/>
                </a:lnTo>
                <a:lnTo>
                  <a:pt x="158798" y="339136"/>
                </a:lnTo>
                <a:lnTo>
                  <a:pt x="171954" y="337214"/>
                </a:lnTo>
                <a:lnTo>
                  <a:pt x="208976" y="323710"/>
                </a:lnTo>
                <a:lnTo>
                  <a:pt x="240891" y="300016"/>
                </a:lnTo>
                <a:lnTo>
                  <a:pt x="266554" y="267519"/>
                </a:lnTo>
                <a:lnTo>
                  <a:pt x="284442" y="227837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661679" y="363275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5717698" y="4248504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1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4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5717623" y="4248504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2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054389" y="4035008"/>
            <a:ext cx="293733" cy="339135"/>
          </a:xfrm>
          <a:custGeom>
            <a:avLst/>
            <a:gdLst/>
            <a:ahLst/>
            <a:cxnLst/>
            <a:rect l="l" t="t" r="r" b="b"/>
            <a:pathLst>
              <a:path w="293733" h="339135">
                <a:moveTo>
                  <a:pt x="137382" y="0"/>
                </a:moveTo>
                <a:lnTo>
                  <a:pt x="98500" y="9071"/>
                </a:lnTo>
                <a:lnTo>
                  <a:pt x="64085" y="29173"/>
                </a:lnTo>
                <a:lnTo>
                  <a:pt x="35609" y="58598"/>
                </a:lnTo>
                <a:lnTo>
                  <a:pt x="14547" y="95641"/>
                </a:lnTo>
                <a:lnTo>
                  <a:pt x="2375" y="138595"/>
                </a:lnTo>
                <a:lnTo>
                  <a:pt x="0" y="175089"/>
                </a:lnTo>
                <a:lnTo>
                  <a:pt x="985" y="190143"/>
                </a:lnTo>
                <a:lnTo>
                  <a:pt x="10519" y="232712"/>
                </a:lnTo>
                <a:lnTo>
                  <a:pt x="29133" y="270191"/>
                </a:lnTo>
                <a:lnTo>
                  <a:pt x="55821" y="301038"/>
                </a:lnTo>
                <a:lnTo>
                  <a:pt x="89575" y="323709"/>
                </a:lnTo>
                <a:lnTo>
                  <a:pt x="129387" y="336661"/>
                </a:lnTo>
                <a:lnTo>
                  <a:pt x="158797" y="339135"/>
                </a:lnTo>
                <a:lnTo>
                  <a:pt x="171953" y="337213"/>
                </a:lnTo>
                <a:lnTo>
                  <a:pt x="208976" y="323709"/>
                </a:lnTo>
                <a:lnTo>
                  <a:pt x="240891" y="300015"/>
                </a:lnTo>
                <a:lnTo>
                  <a:pt x="266554" y="267518"/>
                </a:lnTo>
                <a:lnTo>
                  <a:pt x="284442" y="227836"/>
                </a:lnTo>
                <a:lnTo>
                  <a:pt x="293129" y="182529"/>
                </a:lnTo>
                <a:lnTo>
                  <a:pt x="293733" y="166446"/>
                </a:lnTo>
                <a:lnTo>
                  <a:pt x="292901" y="151221"/>
                </a:lnTo>
                <a:lnTo>
                  <a:pt x="283721" y="108133"/>
                </a:lnTo>
                <a:lnTo>
                  <a:pt x="265371" y="70149"/>
                </a:lnTo>
                <a:lnTo>
                  <a:pt x="238948" y="38845"/>
                </a:lnTo>
                <a:lnTo>
                  <a:pt x="205552" y="15795"/>
                </a:lnTo>
                <a:lnTo>
                  <a:pt x="166282" y="2575"/>
                </a:lnTo>
                <a:lnTo>
                  <a:pt x="1373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054314" y="4035008"/>
            <a:ext cx="293806" cy="339135"/>
          </a:xfrm>
          <a:custGeom>
            <a:avLst/>
            <a:gdLst/>
            <a:ahLst/>
            <a:cxnLst/>
            <a:rect l="l" t="t" r="r" b="b"/>
            <a:pathLst>
              <a:path w="293806" h="339135">
                <a:moveTo>
                  <a:pt x="0" y="169671"/>
                </a:moveTo>
                <a:lnTo>
                  <a:pt x="5427" y="123725"/>
                </a:lnTo>
                <a:lnTo>
                  <a:pt x="20726" y="82552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5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1" y="136388"/>
                </a:lnTo>
                <a:lnTo>
                  <a:pt x="293806" y="166446"/>
                </a:lnTo>
                <a:lnTo>
                  <a:pt x="293202" y="182529"/>
                </a:lnTo>
                <a:lnTo>
                  <a:pt x="284515" y="227836"/>
                </a:lnTo>
                <a:lnTo>
                  <a:pt x="266627" y="267518"/>
                </a:lnTo>
                <a:lnTo>
                  <a:pt x="240964" y="300015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1" y="339135"/>
                </a:lnTo>
                <a:lnTo>
                  <a:pt x="143904" y="338553"/>
                </a:lnTo>
                <a:lnTo>
                  <a:pt x="102296" y="329183"/>
                </a:lnTo>
                <a:lnTo>
                  <a:pt x="66411" y="309580"/>
                </a:lnTo>
                <a:lnTo>
                  <a:pt x="37255" y="281287"/>
                </a:lnTo>
                <a:lnTo>
                  <a:pt x="15838" y="245847"/>
                </a:lnTo>
                <a:lnTo>
                  <a:pt x="3165" y="204803"/>
                </a:lnTo>
                <a:lnTo>
                  <a:pt x="0" y="169671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8662989" y="2378877"/>
            <a:ext cx="293731" cy="339136"/>
          </a:xfrm>
          <a:custGeom>
            <a:avLst/>
            <a:gdLst/>
            <a:ahLst/>
            <a:cxnLst/>
            <a:rect l="l" t="t" r="r" b="b"/>
            <a:pathLst>
              <a:path w="293731" h="339136">
                <a:moveTo>
                  <a:pt x="137380" y="0"/>
                </a:moveTo>
                <a:lnTo>
                  <a:pt x="98500" y="9071"/>
                </a:lnTo>
                <a:lnTo>
                  <a:pt x="64084" y="29173"/>
                </a:lnTo>
                <a:lnTo>
                  <a:pt x="35609" y="58599"/>
                </a:lnTo>
                <a:lnTo>
                  <a:pt x="14547" y="95642"/>
                </a:lnTo>
                <a:lnTo>
                  <a:pt x="2375" y="138596"/>
                </a:lnTo>
                <a:lnTo>
                  <a:pt x="0" y="175090"/>
                </a:lnTo>
                <a:lnTo>
                  <a:pt x="985" y="190144"/>
                </a:lnTo>
                <a:lnTo>
                  <a:pt x="10519" y="232713"/>
                </a:lnTo>
                <a:lnTo>
                  <a:pt x="29133" y="270192"/>
                </a:lnTo>
                <a:lnTo>
                  <a:pt x="55821" y="301039"/>
                </a:lnTo>
                <a:lnTo>
                  <a:pt x="89575" y="323710"/>
                </a:lnTo>
                <a:lnTo>
                  <a:pt x="129387" y="336663"/>
                </a:lnTo>
                <a:lnTo>
                  <a:pt x="158797" y="339136"/>
                </a:lnTo>
                <a:lnTo>
                  <a:pt x="171953" y="337214"/>
                </a:lnTo>
                <a:lnTo>
                  <a:pt x="208975" y="323710"/>
                </a:lnTo>
                <a:lnTo>
                  <a:pt x="240890" y="300016"/>
                </a:lnTo>
                <a:lnTo>
                  <a:pt x="266553" y="267519"/>
                </a:lnTo>
                <a:lnTo>
                  <a:pt x="284441" y="227837"/>
                </a:lnTo>
                <a:lnTo>
                  <a:pt x="293128" y="182529"/>
                </a:lnTo>
                <a:lnTo>
                  <a:pt x="293731" y="166446"/>
                </a:lnTo>
                <a:lnTo>
                  <a:pt x="292899" y="151221"/>
                </a:lnTo>
                <a:lnTo>
                  <a:pt x="283720" y="108133"/>
                </a:lnTo>
                <a:lnTo>
                  <a:pt x="265369" y="70149"/>
                </a:lnTo>
                <a:lnTo>
                  <a:pt x="238947" y="38845"/>
                </a:lnTo>
                <a:lnTo>
                  <a:pt x="205551" y="15796"/>
                </a:lnTo>
                <a:lnTo>
                  <a:pt x="166281" y="2575"/>
                </a:lnTo>
                <a:lnTo>
                  <a:pt x="13738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8662915" y="2378878"/>
            <a:ext cx="293805" cy="339135"/>
          </a:xfrm>
          <a:custGeom>
            <a:avLst/>
            <a:gdLst/>
            <a:ahLst/>
            <a:cxnLst/>
            <a:rect l="l" t="t" r="r" b="b"/>
            <a:pathLst>
              <a:path w="293805" h="339135">
                <a:moveTo>
                  <a:pt x="0" y="169672"/>
                </a:moveTo>
                <a:lnTo>
                  <a:pt x="5427" y="123726"/>
                </a:lnTo>
                <a:lnTo>
                  <a:pt x="20726" y="82553"/>
                </a:lnTo>
                <a:lnTo>
                  <a:pt x="44423" y="47859"/>
                </a:lnTo>
                <a:lnTo>
                  <a:pt x="75043" y="21352"/>
                </a:lnTo>
                <a:lnTo>
                  <a:pt x="111111" y="4737"/>
                </a:lnTo>
                <a:lnTo>
                  <a:pt x="137454" y="0"/>
                </a:lnTo>
                <a:lnTo>
                  <a:pt x="152150" y="625"/>
                </a:lnTo>
                <a:lnTo>
                  <a:pt x="193134" y="10219"/>
                </a:lnTo>
                <a:lnTo>
                  <a:pt x="228610" y="30167"/>
                </a:lnTo>
                <a:lnTo>
                  <a:pt x="257479" y="58895"/>
                </a:lnTo>
                <a:lnTo>
                  <a:pt x="278642" y="94827"/>
                </a:lnTo>
                <a:lnTo>
                  <a:pt x="291000" y="136389"/>
                </a:lnTo>
                <a:lnTo>
                  <a:pt x="293805" y="166446"/>
                </a:lnTo>
                <a:lnTo>
                  <a:pt x="293201" y="182529"/>
                </a:lnTo>
                <a:lnTo>
                  <a:pt x="284515" y="227837"/>
                </a:lnTo>
                <a:lnTo>
                  <a:pt x="266626" y="267519"/>
                </a:lnTo>
                <a:lnTo>
                  <a:pt x="240963" y="300016"/>
                </a:lnTo>
                <a:lnTo>
                  <a:pt x="208954" y="323767"/>
                </a:lnTo>
                <a:lnTo>
                  <a:pt x="172026" y="337213"/>
                </a:lnTo>
                <a:lnTo>
                  <a:pt x="158870" y="339135"/>
                </a:lnTo>
                <a:lnTo>
                  <a:pt x="143903" y="338553"/>
                </a:lnTo>
                <a:lnTo>
                  <a:pt x="102296" y="329183"/>
                </a:lnTo>
                <a:lnTo>
                  <a:pt x="66410" y="309580"/>
                </a:lnTo>
                <a:lnTo>
                  <a:pt x="37255" y="281287"/>
                </a:lnTo>
                <a:lnTo>
                  <a:pt x="15837" y="245847"/>
                </a:lnTo>
                <a:lnTo>
                  <a:pt x="3165" y="204803"/>
                </a:lnTo>
                <a:lnTo>
                  <a:pt x="0" y="169672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3556462" y="1974274"/>
            <a:ext cx="6043352" cy="39360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8580" y="2115923"/>
            <a:ext cx="5823136" cy="3717855"/>
          </a:xfrm>
          <a:custGeom>
            <a:avLst/>
            <a:gdLst/>
            <a:ahLst/>
            <a:cxnLst/>
            <a:rect l="l" t="t" r="r" b="b"/>
            <a:pathLst>
              <a:path w="5823136" h="3717855">
                <a:moveTo>
                  <a:pt x="0" y="3717855"/>
                </a:moveTo>
                <a:lnTo>
                  <a:pt x="5823136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9330601" y="2102357"/>
            <a:ext cx="108428" cy="106536"/>
          </a:xfrm>
          <a:custGeom>
            <a:avLst/>
            <a:gdLst/>
            <a:ahLst/>
            <a:cxnLst/>
            <a:rect l="l" t="t" r="r" b="b"/>
            <a:pathLst>
              <a:path w="108428" h="106536">
                <a:moveTo>
                  <a:pt x="108428" y="27127"/>
                </a:moveTo>
                <a:lnTo>
                  <a:pt x="79872" y="27127"/>
                </a:lnTo>
                <a:lnTo>
                  <a:pt x="46309" y="92471"/>
                </a:lnTo>
                <a:lnTo>
                  <a:pt x="48769" y="100126"/>
                </a:lnTo>
                <a:lnTo>
                  <a:pt x="61248" y="106536"/>
                </a:lnTo>
                <a:lnTo>
                  <a:pt x="68903" y="104076"/>
                </a:lnTo>
                <a:lnTo>
                  <a:pt x="108428" y="27127"/>
                </a:lnTo>
                <a:close/>
              </a:path>
              <a:path w="108428" h="106536">
                <a:moveTo>
                  <a:pt x="122361" y="0"/>
                </a:moveTo>
                <a:lnTo>
                  <a:pt x="5453" y="4696"/>
                </a:lnTo>
                <a:lnTo>
                  <a:pt x="0" y="10605"/>
                </a:lnTo>
                <a:lnTo>
                  <a:pt x="562" y="24622"/>
                </a:lnTo>
                <a:lnTo>
                  <a:pt x="6471" y="30076"/>
                </a:lnTo>
                <a:lnTo>
                  <a:pt x="79872" y="27127"/>
                </a:lnTo>
                <a:lnTo>
                  <a:pt x="108428" y="27127"/>
                </a:lnTo>
                <a:lnTo>
                  <a:pt x="122361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3427615" y="1708266"/>
            <a:ext cx="295101" cy="41854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3575406" y="1860277"/>
            <a:ext cx="0" cy="3968944"/>
          </a:xfrm>
          <a:custGeom>
            <a:avLst/>
            <a:gdLst/>
            <a:ahLst/>
            <a:cxnLst/>
            <a:rect l="l" t="t" r="r" b="b"/>
            <a:pathLst>
              <a:path h="3968944">
                <a:moveTo>
                  <a:pt x="0" y="3968944"/>
                </a:moveTo>
                <a:lnTo>
                  <a:pt x="0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3516453" y="1835073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5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5"/>
                </a:lnTo>
                <a:lnTo>
                  <a:pt x="88360" y="5041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3531523" y="5702531"/>
            <a:ext cx="5989320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3575406" y="5829222"/>
            <a:ext cx="5772344" cy="0"/>
          </a:xfrm>
          <a:custGeom>
            <a:avLst/>
            <a:gdLst/>
            <a:ahLst/>
            <a:cxnLst/>
            <a:rect l="l" t="t" r="r" b="b"/>
            <a:pathLst>
              <a:path w="5772344">
                <a:moveTo>
                  <a:pt x="0" y="0"/>
                </a:moveTo>
                <a:lnTo>
                  <a:pt x="5772344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9257049" y="5770268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7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7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 txBox="1"/>
          <p:nvPr/>
        </p:nvSpPr>
        <p:spPr>
          <a:xfrm>
            <a:off x="2246552" y="1939744"/>
            <a:ext cx="1289685" cy="740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CA" sz="2400" spc="-15" dirty="0">
                <a:solidFill>
                  <a:srgbClr val="D9D9D9"/>
                </a:solidFill>
                <a:latin typeface="Calibri"/>
                <a:cs typeface="Calibri"/>
              </a:rPr>
              <a:t>Metacritic</a:t>
            </a:r>
            <a:endParaRPr sz="2400" dirty="0">
              <a:latin typeface="Calibri"/>
              <a:cs typeface="Calibri"/>
            </a:endParaRPr>
          </a:p>
          <a:p>
            <a:pPr marL="588645">
              <a:lnSpc>
                <a:spcPts val="2800"/>
              </a:lnSpc>
            </a:pP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S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c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ore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7821783" y="5912615"/>
            <a:ext cx="155892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ards 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n</a:t>
            </a:r>
          </a:p>
        </p:txBody>
      </p:sp>
      <p:sp>
        <p:nvSpPr>
          <p:cNvPr id="55" name="TextBox 54"/>
          <p:cNvSpPr txBox="1"/>
          <p:nvPr/>
        </p:nvSpPr>
        <p:spPr>
          <a:xfrm rot="19653354">
            <a:off x="4008546" y="1456913"/>
            <a:ext cx="51267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000" dirty="0">
                <a:solidFill>
                  <a:srgbClr val="7F7F7F"/>
                </a:solidFill>
              </a:rPr>
              <a:t>0.398 (Metacritic Score) + 0.602 (Awards Won)</a:t>
            </a:r>
          </a:p>
          <a:p>
            <a:pPr algn="ctr"/>
            <a:r>
              <a:rPr lang="en-CA" sz="2000" dirty="0">
                <a:solidFill>
                  <a:srgbClr val="F79646"/>
                </a:solidFill>
              </a:rPr>
              <a:t>Optimum!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028604" y="4256115"/>
            <a:ext cx="295101" cy="19243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176360" y="4406088"/>
            <a:ext cx="0" cy="1710726"/>
          </a:xfrm>
          <a:custGeom>
            <a:avLst/>
            <a:gdLst/>
            <a:ahLst/>
            <a:cxnLst/>
            <a:rect l="l" t="t" r="r" b="b"/>
            <a:pathLst>
              <a:path h="1710726">
                <a:moveTo>
                  <a:pt x="0" y="17107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117406" y="4380885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3" y="0"/>
                </a:moveTo>
                <a:lnTo>
                  <a:pt x="0" y="101064"/>
                </a:lnTo>
                <a:lnTo>
                  <a:pt x="2045" y="108840"/>
                </a:lnTo>
                <a:lnTo>
                  <a:pt x="14163" y="115909"/>
                </a:lnTo>
                <a:lnTo>
                  <a:pt x="21939" y="113863"/>
                </a:lnTo>
                <a:lnTo>
                  <a:pt x="58953" y="50410"/>
                </a:lnTo>
                <a:lnTo>
                  <a:pt x="88359" y="50410"/>
                </a:lnTo>
                <a:lnTo>
                  <a:pt x="58953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3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8" y="101064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2479615" y="4579248"/>
            <a:ext cx="5844540" cy="88836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3820160"/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T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w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o di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m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nsions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800"/>
              </a:lnSpc>
              <a:spcBef>
                <a:spcPts val="17"/>
              </a:spcBef>
            </a:pPr>
            <a:endParaRPr sz="8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Height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132512" y="5989320"/>
            <a:ext cx="2506286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176361" y="6116815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5375820" y="6057860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7" y="21939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296588" y="60411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3296588" y="60411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4499110" y="60464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499110" y="60464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4019224" y="603752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4019223" y="603752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3653115" y="604755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3653115" y="604755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4650366" y="60501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4650366" y="60501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4547339" y="604793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4547339" y="604793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3901881" y="602366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3901881" y="602366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3933861" y="603956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3933861" y="603956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3581499" y="60439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3581499" y="60439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5067690" y="603518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5067689" y="603518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4316850" y="60464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4316850" y="60464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5007318" y="604551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5007317" y="604551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4081423" y="60216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4081423" y="60216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294370" y="603947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294368" y="603947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4019224" y="603323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4019223" y="603323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464157" y="6041268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3464155" y="60412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4243660" y="6038051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4243659" y="603805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4226091" y="6032555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4226089" y="603255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5085999" y="604225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5085998" y="60422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4230682" y="601777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4230681" y="601777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4821675" y="6039424"/>
            <a:ext cx="123910" cy="146527"/>
          </a:xfrm>
          <a:custGeom>
            <a:avLst/>
            <a:gdLst/>
            <a:ahLst/>
            <a:cxnLst/>
            <a:rect l="l" t="t" r="r" b="b"/>
            <a:pathLst>
              <a:path w="123910" h="146527">
                <a:moveTo>
                  <a:pt x="69846" y="0"/>
                </a:moveTo>
                <a:lnTo>
                  <a:pt x="29407" y="12052"/>
                </a:lnTo>
                <a:lnTo>
                  <a:pt x="5138" y="44147"/>
                </a:lnTo>
                <a:lnTo>
                  <a:pt x="0" y="72685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5" y="125801"/>
                </a:lnTo>
                <a:lnTo>
                  <a:pt x="122487" y="89042"/>
                </a:lnTo>
                <a:lnTo>
                  <a:pt x="123910" y="74333"/>
                </a:lnTo>
                <a:lnTo>
                  <a:pt x="123862" y="72685"/>
                </a:lnTo>
                <a:lnTo>
                  <a:pt x="112237" y="30109"/>
                </a:lnTo>
                <a:lnTo>
                  <a:pt x="82443" y="3541"/>
                </a:lnTo>
                <a:lnTo>
                  <a:pt x="69846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4821677" y="6039424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1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6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4063876" y="604373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4063875" y="60437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4833006" y="604548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4833006" y="604548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4470383" y="604092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4470382" y="604092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4103480" y="604511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4103479" y="60451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4361002" y="603753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361002" y="603753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4606010" y="6046007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4606009" y="604600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3473662" y="604704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473662" y="604704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3901881" y="604696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3901881" y="604696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3727161" y="604092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3727161" y="604092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4294370" y="603826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4294368" y="603826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4657743" y="60437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4657743" y="60437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77" name="Content Placeholder 76">
            <a:extLst>
              <a:ext uri="{FF2B5EF4-FFF2-40B4-BE49-F238E27FC236}">
                <a16:creationId xmlns:a16="http://schemas.microsoft.com/office/drawing/2014/main" id="{6FD0DA00-44DE-324B-B756-50A547BC1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5" name="object 75"/>
          <p:cNvSpPr txBox="1"/>
          <p:nvPr/>
        </p:nvSpPr>
        <p:spPr>
          <a:xfrm>
            <a:off x="3917664" y="6194147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per day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9773E5-1DDF-7C4C-9B55-E98BAFCB4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2756455" y="1545490"/>
            <a:ext cx="5388610" cy="7531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830705" algn="l"/>
              </a:tabLst>
            </a:pPr>
            <a:r>
              <a:rPr sz="2400" spc="-15" dirty="0">
                <a:solidFill>
                  <a:srgbClr val="F79646"/>
                </a:solidFill>
                <a:latin typeface="Calibri"/>
                <a:cs typeface="Calibri"/>
              </a:rPr>
              <a:t>Advan</a:t>
            </a:r>
            <a:r>
              <a:rPr sz="2400" spc="-10" dirty="0">
                <a:solidFill>
                  <a:srgbClr val="F79646"/>
                </a:solidFill>
                <a:latin typeface="Calibri"/>
                <a:cs typeface="Calibri"/>
              </a:rPr>
              <a:t>tage:	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retain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 </a:t>
            </a:r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information</a:t>
            </a:r>
            <a:endParaRPr sz="2400" dirty="0">
              <a:latin typeface="Calibri"/>
              <a:cs typeface="Calibri"/>
            </a:endParaRPr>
          </a:p>
          <a:p>
            <a:pPr marL="12700">
              <a:spcBef>
                <a:spcPts val="20"/>
              </a:spcBef>
            </a:pPr>
            <a:r>
              <a:rPr sz="2400" dirty="0">
                <a:solidFill>
                  <a:srgbClr val="4BACC6"/>
                </a:solidFill>
                <a:latin typeface="Calibri"/>
                <a:cs typeface="Calibri"/>
              </a:rPr>
              <a:t>Disad</a:t>
            </a:r>
            <a:r>
              <a:rPr sz="2400" spc="-15" dirty="0">
                <a:solidFill>
                  <a:srgbClr val="4BACC6"/>
                </a:solidFill>
                <a:latin typeface="Calibri"/>
                <a:cs typeface="Calibri"/>
              </a:rPr>
              <a:t>van</a:t>
            </a:r>
            <a:r>
              <a:rPr sz="2400" spc="-10" dirty="0">
                <a:solidFill>
                  <a:srgbClr val="4BACC6"/>
                </a:solidFill>
                <a:latin typeface="Calibri"/>
                <a:cs typeface="Calibri"/>
              </a:rPr>
              <a:t>tage: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in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terp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retabili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ty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42440E-94EE-404B-AF0C-E27378976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2756455" y="1545491"/>
            <a:ext cx="6322060" cy="196278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830705" algn="l"/>
              </a:tabLst>
            </a:pPr>
            <a:r>
              <a:rPr sz="2400" spc="-15" dirty="0">
                <a:solidFill>
                  <a:srgbClr val="F79646"/>
                </a:solidFill>
                <a:latin typeface="Calibri"/>
                <a:cs typeface="Calibri"/>
              </a:rPr>
              <a:t>Advan</a:t>
            </a:r>
            <a:r>
              <a:rPr sz="2400" spc="-10" dirty="0">
                <a:solidFill>
                  <a:srgbClr val="F79646"/>
                </a:solidFill>
                <a:latin typeface="Calibri"/>
                <a:cs typeface="Calibri"/>
              </a:rPr>
              <a:t>tage:	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retain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 </a:t>
            </a:r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information</a:t>
            </a:r>
            <a:endParaRPr sz="2400" dirty="0">
              <a:latin typeface="Calibri"/>
              <a:cs typeface="Calibri"/>
            </a:endParaRPr>
          </a:p>
          <a:p>
            <a:pPr marL="12700">
              <a:spcBef>
                <a:spcPts val="20"/>
              </a:spcBef>
            </a:pPr>
            <a:r>
              <a:rPr sz="2400" dirty="0">
                <a:solidFill>
                  <a:srgbClr val="4BACC6"/>
                </a:solidFill>
                <a:latin typeface="Calibri"/>
                <a:cs typeface="Calibri"/>
              </a:rPr>
              <a:t>Disad</a:t>
            </a:r>
            <a:r>
              <a:rPr sz="2400" spc="-15" dirty="0">
                <a:solidFill>
                  <a:srgbClr val="4BACC6"/>
                </a:solidFill>
                <a:latin typeface="Calibri"/>
                <a:cs typeface="Calibri"/>
              </a:rPr>
              <a:t>van</a:t>
            </a:r>
            <a:r>
              <a:rPr sz="2400" spc="-10" dirty="0">
                <a:solidFill>
                  <a:srgbClr val="4BACC6"/>
                </a:solidFill>
                <a:latin typeface="Calibri"/>
                <a:cs typeface="Calibri"/>
              </a:rPr>
              <a:t>tage: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in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terp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retabili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ty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900"/>
              </a:lnSpc>
              <a:spcBef>
                <a:spcPts val="19"/>
              </a:spcBef>
            </a:pPr>
            <a:endParaRPr sz="9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sz="2800" spc="-5" dirty="0">
                <a:solidFill>
                  <a:srgbClr val="9BBB59"/>
                </a:solidFill>
                <a:latin typeface="Calibri"/>
                <a:cs typeface="Calibri"/>
              </a:rPr>
              <a:t>2D</a:t>
            </a:r>
            <a:endParaRPr sz="2800" dirty="0">
              <a:latin typeface="Calibri"/>
              <a:cs typeface="Calibri"/>
            </a:endParaRPr>
          </a:p>
          <a:p>
            <a:pPr marL="12700">
              <a:lnSpc>
                <a:spcPts val="282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Os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car_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r_n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= lo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(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β</a:t>
            </a:r>
            <a:r>
              <a:rPr sz="2400" spc="-15" baseline="-20833" dirty="0">
                <a:solidFill>
                  <a:srgbClr val="919191"/>
                </a:solidFill>
                <a:latin typeface="Calibri"/>
                <a:cs typeface="Calibri"/>
              </a:rPr>
              <a:t>1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) + β</a:t>
            </a:r>
            <a:r>
              <a:rPr sz="2400" spc="-15" baseline="-20833" dirty="0">
                <a:solidFill>
                  <a:srgbClr val="919191"/>
                </a:solidFill>
                <a:latin typeface="Calibri"/>
                <a:cs typeface="Calibri"/>
              </a:rPr>
              <a:t>2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ards) )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B35711-7807-504F-BF96-BDF1CAF7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2756455" y="1545491"/>
            <a:ext cx="6322060" cy="313118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830705" algn="l"/>
              </a:tabLst>
            </a:pPr>
            <a:r>
              <a:rPr sz="2400" spc="-15" dirty="0">
                <a:solidFill>
                  <a:srgbClr val="F79646"/>
                </a:solidFill>
                <a:latin typeface="Calibri"/>
                <a:cs typeface="Calibri"/>
              </a:rPr>
              <a:t>Advan</a:t>
            </a:r>
            <a:r>
              <a:rPr sz="2400" spc="-10" dirty="0">
                <a:solidFill>
                  <a:srgbClr val="F79646"/>
                </a:solidFill>
                <a:latin typeface="Calibri"/>
                <a:cs typeface="Calibri"/>
              </a:rPr>
              <a:t>tage:	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retain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 </a:t>
            </a:r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information</a:t>
            </a:r>
            <a:endParaRPr sz="2400" dirty="0">
              <a:latin typeface="Calibri"/>
              <a:cs typeface="Calibri"/>
            </a:endParaRPr>
          </a:p>
          <a:p>
            <a:pPr marL="12700">
              <a:spcBef>
                <a:spcPts val="20"/>
              </a:spcBef>
            </a:pPr>
            <a:r>
              <a:rPr sz="2400" dirty="0">
                <a:solidFill>
                  <a:srgbClr val="4BACC6"/>
                </a:solidFill>
                <a:latin typeface="Calibri"/>
                <a:cs typeface="Calibri"/>
              </a:rPr>
              <a:t>Disad</a:t>
            </a:r>
            <a:r>
              <a:rPr sz="2400" spc="-15" dirty="0">
                <a:solidFill>
                  <a:srgbClr val="4BACC6"/>
                </a:solidFill>
                <a:latin typeface="Calibri"/>
                <a:cs typeface="Calibri"/>
              </a:rPr>
              <a:t>van</a:t>
            </a:r>
            <a:r>
              <a:rPr sz="2400" spc="-10" dirty="0">
                <a:solidFill>
                  <a:srgbClr val="4BACC6"/>
                </a:solidFill>
                <a:latin typeface="Calibri"/>
                <a:cs typeface="Calibri"/>
              </a:rPr>
              <a:t>tage: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in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terp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retabili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ty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900"/>
              </a:lnSpc>
              <a:spcBef>
                <a:spcPts val="19"/>
              </a:spcBef>
            </a:pPr>
            <a:endParaRPr sz="9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sz="2800" spc="-5" dirty="0">
                <a:solidFill>
                  <a:srgbClr val="9BBB59"/>
                </a:solidFill>
                <a:latin typeface="Calibri"/>
                <a:cs typeface="Calibri"/>
              </a:rPr>
              <a:t>2D</a:t>
            </a:r>
            <a:endParaRPr sz="2800" dirty="0">
              <a:latin typeface="Calibri"/>
              <a:cs typeface="Calibri"/>
            </a:endParaRPr>
          </a:p>
          <a:p>
            <a:pPr marL="12700">
              <a:lnSpc>
                <a:spcPts val="282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Os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car_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r_n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= lo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(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β</a:t>
            </a:r>
            <a:r>
              <a:rPr sz="2400" spc="-15" baseline="-20833" dirty="0">
                <a:solidFill>
                  <a:srgbClr val="919191"/>
                </a:solidFill>
                <a:latin typeface="Calibri"/>
                <a:cs typeface="Calibri"/>
              </a:rPr>
              <a:t>1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) + β</a:t>
            </a:r>
            <a:r>
              <a:rPr sz="2400" spc="-15" baseline="-20833" dirty="0">
                <a:solidFill>
                  <a:srgbClr val="919191"/>
                </a:solidFill>
                <a:latin typeface="Calibri"/>
                <a:cs typeface="Calibri"/>
              </a:rPr>
              <a:t>2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ards) )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900"/>
              </a:lnSpc>
              <a:spcBef>
                <a:spcPts val="19"/>
              </a:spcBef>
            </a:pPr>
            <a:endParaRPr sz="9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F</a:t>
            </a:r>
            <a:r>
              <a:rPr sz="2800" spc="-15" dirty="0">
                <a:solidFill>
                  <a:srgbClr val="9BBB59"/>
                </a:solidFill>
                <a:latin typeface="Calibri"/>
                <a:cs typeface="Calibri"/>
              </a:rPr>
              <a:t>eature selec</a:t>
            </a:r>
            <a:r>
              <a:rPr lang="en-US" sz="2800" spc="125" dirty="0">
                <a:solidFill>
                  <a:srgbClr val="9BBB59"/>
                </a:solidFill>
                <a:latin typeface="Calibri"/>
                <a:cs typeface="Calibri"/>
              </a:rPr>
              <a:t>ti</a:t>
            </a:r>
            <a:r>
              <a:rPr sz="28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n </a:t>
            </a:r>
            <a:r>
              <a:rPr sz="2800" spc="-20" dirty="0">
                <a:solidFill>
                  <a:srgbClr val="9BBB59"/>
                </a:solidFill>
                <a:latin typeface="Calibri"/>
                <a:cs typeface="Calibri"/>
              </a:rPr>
              <a:t>1</a:t>
            </a:r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D</a:t>
            </a:r>
            <a:endParaRPr sz="2800" dirty="0">
              <a:latin typeface="Calibri"/>
              <a:cs typeface="Calibri"/>
            </a:endParaRPr>
          </a:p>
          <a:p>
            <a:pPr marL="12700">
              <a:spcBef>
                <a:spcPts val="40"/>
              </a:spcBef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Os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car_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r_n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= lo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(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β</a:t>
            </a:r>
            <a:r>
              <a:rPr sz="2400" spc="-15" baseline="-20833" dirty="0">
                <a:solidFill>
                  <a:srgbClr val="919191"/>
                </a:solidFill>
                <a:latin typeface="Calibri"/>
                <a:cs typeface="Calibri"/>
              </a:rPr>
              <a:t>1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) )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3DB95-3EC9-D342-9C79-DD29AAD78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2756455" y="1545491"/>
            <a:ext cx="6947534" cy="428688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830705" algn="l"/>
              </a:tabLst>
            </a:pPr>
            <a:r>
              <a:rPr sz="2400" spc="-15" dirty="0">
                <a:solidFill>
                  <a:srgbClr val="F79646"/>
                </a:solidFill>
                <a:latin typeface="Calibri"/>
                <a:cs typeface="Calibri"/>
              </a:rPr>
              <a:t>Advan</a:t>
            </a:r>
            <a:r>
              <a:rPr sz="2400" spc="-10" dirty="0">
                <a:solidFill>
                  <a:srgbClr val="F79646"/>
                </a:solidFill>
                <a:latin typeface="Calibri"/>
                <a:cs typeface="Calibri"/>
              </a:rPr>
              <a:t>tage:	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retain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 </a:t>
            </a:r>
            <a:r>
              <a:rPr lang="en-CA" sz="2400" spc="-15" dirty="0">
                <a:solidFill>
                  <a:srgbClr val="7F7F7F"/>
                </a:solidFill>
                <a:latin typeface="Calibri"/>
                <a:cs typeface="Calibri"/>
              </a:rPr>
              <a:t>information</a:t>
            </a:r>
            <a:endParaRPr sz="2400" dirty="0">
              <a:latin typeface="Calibri"/>
              <a:cs typeface="Calibri"/>
            </a:endParaRPr>
          </a:p>
          <a:p>
            <a:pPr marL="12700">
              <a:spcBef>
                <a:spcPts val="20"/>
              </a:spcBef>
            </a:pPr>
            <a:r>
              <a:rPr sz="2400" dirty="0">
                <a:solidFill>
                  <a:srgbClr val="4BACC6"/>
                </a:solidFill>
                <a:latin typeface="Calibri"/>
                <a:cs typeface="Calibri"/>
              </a:rPr>
              <a:t>Disad</a:t>
            </a:r>
            <a:r>
              <a:rPr sz="2400" spc="-15" dirty="0">
                <a:solidFill>
                  <a:srgbClr val="4BACC6"/>
                </a:solidFill>
                <a:latin typeface="Calibri"/>
                <a:cs typeface="Calibri"/>
              </a:rPr>
              <a:t>van</a:t>
            </a:r>
            <a:r>
              <a:rPr sz="2400" spc="-10" dirty="0">
                <a:solidFill>
                  <a:srgbClr val="4BACC6"/>
                </a:solidFill>
                <a:latin typeface="Calibri"/>
                <a:cs typeface="Calibri"/>
              </a:rPr>
              <a:t>tage: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u 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in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terp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retabili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ty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900"/>
              </a:lnSpc>
              <a:spcBef>
                <a:spcPts val="19"/>
              </a:spcBef>
            </a:pPr>
            <a:endParaRPr sz="9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sz="2800" spc="-5" dirty="0">
                <a:solidFill>
                  <a:srgbClr val="9BBB59"/>
                </a:solidFill>
                <a:latin typeface="Calibri"/>
                <a:cs typeface="Calibri"/>
              </a:rPr>
              <a:t>2D</a:t>
            </a:r>
            <a:endParaRPr sz="2800" dirty="0">
              <a:latin typeface="Calibri"/>
              <a:cs typeface="Calibri"/>
            </a:endParaRPr>
          </a:p>
          <a:p>
            <a:pPr marL="12700">
              <a:lnSpc>
                <a:spcPts val="282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Os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car_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r_n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= lo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(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β</a:t>
            </a:r>
            <a:r>
              <a:rPr sz="2400" spc="-15" baseline="-20833" dirty="0">
                <a:solidFill>
                  <a:srgbClr val="919191"/>
                </a:solidFill>
                <a:latin typeface="Calibri"/>
                <a:cs typeface="Calibri"/>
              </a:rPr>
              <a:t>1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) + β</a:t>
            </a:r>
            <a:r>
              <a:rPr sz="2400" spc="-15" baseline="-20833" dirty="0">
                <a:solidFill>
                  <a:srgbClr val="919191"/>
                </a:solidFill>
                <a:latin typeface="Calibri"/>
                <a:cs typeface="Calibri"/>
              </a:rPr>
              <a:t>2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ards) )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900"/>
              </a:lnSpc>
              <a:spcBef>
                <a:spcPts val="19"/>
              </a:spcBef>
            </a:pPr>
            <a:endParaRPr sz="9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F</a:t>
            </a:r>
            <a:r>
              <a:rPr sz="2800" spc="-15" dirty="0">
                <a:solidFill>
                  <a:srgbClr val="9BBB59"/>
                </a:solidFill>
                <a:latin typeface="Calibri"/>
                <a:cs typeface="Calibri"/>
              </a:rPr>
              <a:t>eature selec</a:t>
            </a:r>
            <a:r>
              <a:rPr lang="en-US" sz="2800" spc="125" dirty="0">
                <a:solidFill>
                  <a:srgbClr val="9BBB59"/>
                </a:solidFill>
                <a:latin typeface="Calibri"/>
                <a:cs typeface="Calibri"/>
              </a:rPr>
              <a:t>ti</a:t>
            </a:r>
            <a:r>
              <a:rPr sz="28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n </a:t>
            </a:r>
            <a:r>
              <a:rPr sz="2800" spc="-20" dirty="0">
                <a:solidFill>
                  <a:srgbClr val="9BBB59"/>
                </a:solidFill>
                <a:latin typeface="Calibri"/>
                <a:cs typeface="Calibri"/>
              </a:rPr>
              <a:t>1</a:t>
            </a:r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D</a:t>
            </a:r>
            <a:endParaRPr sz="2800" dirty="0">
              <a:latin typeface="Calibri"/>
              <a:cs typeface="Calibri"/>
            </a:endParaRPr>
          </a:p>
          <a:p>
            <a:pPr marL="12700">
              <a:spcBef>
                <a:spcPts val="40"/>
              </a:spcBef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Os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car_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r_n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= lo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(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β</a:t>
            </a:r>
            <a:r>
              <a:rPr sz="2400" spc="-15" baseline="-20833" dirty="0">
                <a:solidFill>
                  <a:srgbClr val="919191"/>
                </a:solidFill>
                <a:latin typeface="Calibri"/>
                <a:cs typeface="Calibri"/>
              </a:rPr>
              <a:t>1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) )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ts val="800"/>
              </a:lnSpc>
              <a:spcBef>
                <a:spcPts val="19"/>
              </a:spcBef>
            </a:pPr>
            <a:endParaRPr sz="8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 marL="12700"/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F</a:t>
            </a:r>
            <a:r>
              <a:rPr sz="2800" spc="-15" dirty="0">
                <a:solidFill>
                  <a:srgbClr val="9BBB59"/>
                </a:solidFill>
                <a:latin typeface="Calibri"/>
                <a:cs typeface="Calibri"/>
              </a:rPr>
              <a:t>eature extrac</a:t>
            </a:r>
            <a:r>
              <a:rPr lang="en-US" sz="2800" spc="125" dirty="0">
                <a:solidFill>
                  <a:srgbClr val="9BBB59"/>
                </a:solidFill>
                <a:latin typeface="Calibri"/>
                <a:cs typeface="Calibri"/>
              </a:rPr>
              <a:t>ti</a:t>
            </a:r>
            <a:r>
              <a:rPr sz="28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n </a:t>
            </a:r>
            <a:r>
              <a:rPr sz="2800" spc="-20" dirty="0">
                <a:solidFill>
                  <a:srgbClr val="9BBB59"/>
                </a:solidFill>
                <a:latin typeface="Calibri"/>
                <a:cs typeface="Calibri"/>
              </a:rPr>
              <a:t>1</a:t>
            </a:r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D</a:t>
            </a:r>
            <a:endParaRPr sz="2800" dirty="0">
              <a:latin typeface="Calibri"/>
              <a:cs typeface="Calibri"/>
            </a:endParaRPr>
          </a:p>
          <a:p>
            <a:pPr marL="12700">
              <a:spcBef>
                <a:spcPts val="40"/>
              </a:spcBef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Os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car_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r_n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= lo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(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β</a:t>
            </a:r>
            <a:r>
              <a:rPr sz="2400" spc="-15" baseline="-20833" dirty="0">
                <a:solidFill>
                  <a:srgbClr val="919191"/>
                </a:solidFill>
                <a:latin typeface="Calibri"/>
                <a:cs typeface="Calibri"/>
              </a:rPr>
              <a:t>1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(0.4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*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 + 0.6*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ards) )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→ 2D Feature Selection</a:t>
            </a:r>
          </a:p>
        </p:txBody>
      </p:sp>
      <p:sp>
        <p:nvSpPr>
          <p:cNvPr id="80" name="Content Placeholder 79">
            <a:extLst>
              <a:ext uri="{FF2B5EF4-FFF2-40B4-BE49-F238E27FC236}">
                <a16:creationId xmlns:a16="http://schemas.microsoft.com/office/drawing/2014/main" id="{04EDFEE1-47C9-E040-AF97-F9065635B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421679" y="1864425"/>
            <a:ext cx="0" cy="3334739"/>
          </a:xfrm>
          <a:custGeom>
            <a:avLst/>
            <a:gdLst/>
            <a:ahLst/>
            <a:cxnLst/>
            <a:rect l="l" t="t" r="r" b="b"/>
            <a:pathLst>
              <a:path h="3334739">
                <a:moveTo>
                  <a:pt x="0" y="3334739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362725" y="1839221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421679" y="5199170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0065096" y="5140215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3" y="0"/>
                </a:moveTo>
                <a:lnTo>
                  <a:pt x="7067" y="2045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8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903550" y="601380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903549" y="601380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554467" y="392673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6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8" y="230057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4" y="45269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74372" y="332626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774372" y="332626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894967" y="3897268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8949725" y="2537013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6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949724" y="253701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7406427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406428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62764" y="613337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162764" y="613337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 txBox="1"/>
          <p:nvPr/>
        </p:nvSpPr>
        <p:spPr>
          <a:xfrm>
            <a:off x="3944091" y="1857329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6922524" y="38905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922523" y="38905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239625" y="485760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39625" y="485760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5894967" y="5497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894966" y="5497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662361" y="435165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662361" y="435165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321706" y="40402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321705" y="40402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8795655" y="471458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3" y="471458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5020688" y="4959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020686" y="4959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444069" y="3152827"/>
            <a:ext cx="254648" cy="286004"/>
          </a:xfrm>
          <a:custGeom>
            <a:avLst/>
            <a:gdLst/>
            <a:ahLst/>
            <a:cxnLst/>
            <a:rect l="l" t="t" r="r" b="b"/>
            <a:pathLst>
              <a:path w="254648" h="286004">
                <a:moveTo>
                  <a:pt x="128441" y="0"/>
                </a:moveTo>
                <a:lnTo>
                  <a:pt x="87998" y="7160"/>
                </a:lnTo>
                <a:lnTo>
                  <a:pt x="52943" y="27120"/>
                </a:lnTo>
                <a:lnTo>
                  <a:pt x="25265" y="57587"/>
                </a:lnTo>
                <a:lnTo>
                  <a:pt x="6954" y="96268"/>
                </a:lnTo>
                <a:lnTo>
                  <a:pt x="0" y="140870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1" y="265404"/>
                </a:lnTo>
                <a:lnTo>
                  <a:pt x="97696" y="282138"/>
                </a:lnTo>
                <a:lnTo>
                  <a:pt x="124480" y="286004"/>
                </a:lnTo>
                <a:lnTo>
                  <a:pt x="138675" y="285196"/>
                </a:lnTo>
                <a:lnTo>
                  <a:pt x="178057" y="273665"/>
                </a:lnTo>
                <a:lnTo>
                  <a:pt x="211177" y="250224"/>
                </a:lnTo>
                <a:lnTo>
                  <a:pt x="236164" y="217124"/>
                </a:lnTo>
                <a:lnTo>
                  <a:pt x="251145" y="176617"/>
                </a:lnTo>
                <a:lnTo>
                  <a:pt x="254648" y="146609"/>
                </a:lnTo>
                <a:lnTo>
                  <a:pt x="254585" y="140870"/>
                </a:ln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444069" y="31528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8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6552399" y="304590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552398" y="30459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961683" y="3640694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961681" y="364069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6794677" y="551831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2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794677" y="551831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647616" y="436565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647616" y="436565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3891556" y="4069758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891556" y="406975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894967" y="465169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6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7406427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406428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8107109" y="2823056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107108" y="282305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3768437" y="5166360"/>
            <a:ext cx="1691639" cy="16916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3932393" y="5199165"/>
            <a:ext cx="1471952" cy="1580361"/>
          </a:xfrm>
          <a:custGeom>
            <a:avLst/>
            <a:gdLst/>
            <a:ahLst/>
            <a:cxnLst/>
            <a:rect l="l" t="t" r="r" b="b"/>
            <a:pathLst>
              <a:path w="1471952" h="1580361">
                <a:moveTo>
                  <a:pt x="1471952" y="0"/>
                </a:moveTo>
                <a:lnTo>
                  <a:pt x="0" y="1580361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3915215" y="6679539"/>
            <a:ext cx="115825" cy="118431"/>
          </a:xfrm>
          <a:custGeom>
            <a:avLst/>
            <a:gdLst/>
            <a:ahLst/>
            <a:cxnLst/>
            <a:rect l="l" t="t" r="r" b="b"/>
            <a:pathLst>
              <a:path w="115825" h="118431">
                <a:moveTo>
                  <a:pt x="32539" y="0"/>
                </a:moveTo>
                <a:lnTo>
                  <a:pt x="25741" y="4295"/>
                </a:lnTo>
                <a:lnTo>
                  <a:pt x="0" y="118431"/>
                </a:lnTo>
                <a:lnTo>
                  <a:pt x="112022" y="84657"/>
                </a:lnTo>
                <a:lnTo>
                  <a:pt x="113694" y="81543"/>
                </a:lnTo>
                <a:lnTo>
                  <a:pt x="34357" y="81543"/>
                </a:lnTo>
                <a:lnTo>
                  <a:pt x="50519" y="9883"/>
                </a:lnTo>
                <a:lnTo>
                  <a:pt x="46224" y="3086"/>
                </a:lnTo>
                <a:lnTo>
                  <a:pt x="32539" y="0"/>
                </a:lnTo>
                <a:close/>
              </a:path>
              <a:path w="115825" h="118431">
                <a:moveTo>
                  <a:pt x="104689" y="60338"/>
                </a:moveTo>
                <a:lnTo>
                  <a:pt x="34357" y="81543"/>
                </a:lnTo>
                <a:lnTo>
                  <a:pt x="113694" y="81543"/>
                </a:lnTo>
                <a:lnTo>
                  <a:pt x="115825" y="77572"/>
                </a:lnTo>
                <a:lnTo>
                  <a:pt x="111775" y="64141"/>
                </a:lnTo>
                <a:lnTo>
                  <a:pt x="104689" y="60338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cast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→ 2D Feature Selection</a:t>
            </a:r>
          </a:p>
        </p:txBody>
      </p:sp>
      <p:sp>
        <p:nvSpPr>
          <p:cNvPr id="80" name="Content Placeholder 79">
            <a:extLst>
              <a:ext uri="{FF2B5EF4-FFF2-40B4-BE49-F238E27FC236}">
                <a16:creationId xmlns:a16="http://schemas.microsoft.com/office/drawing/2014/main" id="{6FE6C963-EFCC-CD45-9C29-BBC0560C5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421679" y="1864424"/>
            <a:ext cx="0" cy="3334738"/>
          </a:xfrm>
          <a:custGeom>
            <a:avLst/>
            <a:gdLst/>
            <a:ahLst/>
            <a:cxnLst/>
            <a:rect l="l" t="t" r="r" b="b"/>
            <a:pathLst>
              <a:path h="3334738">
                <a:moveTo>
                  <a:pt x="0" y="3334738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362725" y="1839220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421679" y="5199169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0065096" y="5140215"/>
            <a:ext cx="115909" cy="117909"/>
          </a:xfrm>
          <a:custGeom>
            <a:avLst/>
            <a:gdLst/>
            <a:ahLst/>
            <a:cxnLst/>
            <a:rect l="l" t="t" r="r" b="b"/>
            <a:pathLst>
              <a:path w="115909" h="117909">
                <a:moveTo>
                  <a:pt x="14843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9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6427094" y="4368378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427093" y="43683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554467" y="392673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259822" y="2400921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6259822" y="240092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8533802" y="4818529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8533801" y="48185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6201111" y="301026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201111" y="301026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7073246" y="4074691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7073245" y="407469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894967" y="389726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9094242" y="230795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6"/>
                </a:lnTo>
                <a:lnTo>
                  <a:pt x="181336" y="265982"/>
                </a:lnTo>
                <a:lnTo>
                  <a:pt x="210045" y="237842"/>
                </a:lnTo>
                <a:lnTo>
                  <a:pt x="230410" y="200059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9094241" y="230795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503512" y="2543970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503512" y="25439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7262324" y="48185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7262324" y="48185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 txBox="1"/>
          <p:nvPr/>
        </p:nvSpPr>
        <p:spPr>
          <a:xfrm>
            <a:off x="3944091" y="1857328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85125" y="346732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185123" y="346732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8000772" y="422535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6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2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8000772" y="422535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553489" y="471458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553489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5620438" y="364069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5620438" y="364069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501010" y="380576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501010" y="380576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7527021" y="40402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7527021" y="40402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5" y="4714582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795653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728336" y="428919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728336" y="428919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647652" y="2913427"/>
            <a:ext cx="254648" cy="286002"/>
          </a:xfrm>
          <a:custGeom>
            <a:avLst/>
            <a:gdLst/>
            <a:ahLst/>
            <a:cxnLst/>
            <a:rect l="l" t="t" r="r" b="b"/>
            <a:pathLst>
              <a:path w="254648" h="286002">
                <a:moveTo>
                  <a:pt x="128440" y="0"/>
                </a:moveTo>
                <a:lnTo>
                  <a:pt x="87997" y="7160"/>
                </a:lnTo>
                <a:lnTo>
                  <a:pt x="52942" y="27120"/>
                </a:lnTo>
                <a:lnTo>
                  <a:pt x="25264" y="57587"/>
                </a:lnTo>
                <a:lnTo>
                  <a:pt x="6953" y="96268"/>
                </a:lnTo>
                <a:lnTo>
                  <a:pt x="0" y="140871"/>
                </a:lnTo>
                <a:lnTo>
                  <a:pt x="724" y="156643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7" y="282137"/>
                </a:lnTo>
                <a:lnTo>
                  <a:pt x="124482" y="286002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8" y="250223"/>
                </a:lnTo>
                <a:lnTo>
                  <a:pt x="236164" y="217122"/>
                </a:lnTo>
                <a:lnTo>
                  <a:pt x="251145" y="176615"/>
                </a:lnTo>
                <a:lnTo>
                  <a:pt x="254648" y="146606"/>
                </a:lnTo>
                <a:lnTo>
                  <a:pt x="254586" y="140871"/>
                </a:lnTo>
                <a:lnTo>
                  <a:pt x="248261" y="98033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3" y="7586"/>
                </a:lnTo>
                <a:lnTo>
                  <a:pt x="12844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8647652" y="29134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9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672991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672991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9070318" y="465169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9070318" y="465169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8265092" y="3211628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8265091" y="32116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593996" y="471458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6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2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593996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8010508" y="3897265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8010507" y="389726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8457570" y="4409649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8457569" y="4409651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3"/>
                </a:lnTo>
                <a:lnTo>
                  <a:pt x="118419" y="284120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585829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585829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7" y="465169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5894966" y="465169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5837492" y="275985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5837492" y="275985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768210" y="317289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7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768210" y="317289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464130" y="239110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8464129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3768437" y="5166360"/>
            <a:ext cx="1691639" cy="16916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3932393" y="5199165"/>
            <a:ext cx="1471952" cy="1580361"/>
          </a:xfrm>
          <a:custGeom>
            <a:avLst/>
            <a:gdLst/>
            <a:ahLst/>
            <a:cxnLst/>
            <a:rect l="l" t="t" r="r" b="b"/>
            <a:pathLst>
              <a:path w="1471952" h="1580361">
                <a:moveTo>
                  <a:pt x="1471952" y="0"/>
                </a:moveTo>
                <a:lnTo>
                  <a:pt x="0" y="1580361"/>
                </a:lnTo>
              </a:path>
            </a:pathLst>
          </a:custGeom>
          <a:ln w="25399">
            <a:solidFill>
              <a:srgbClr val="4F81BD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/>
          <p:nvPr/>
        </p:nvSpPr>
        <p:spPr>
          <a:xfrm>
            <a:off x="3915215" y="6679539"/>
            <a:ext cx="115825" cy="118431"/>
          </a:xfrm>
          <a:custGeom>
            <a:avLst/>
            <a:gdLst/>
            <a:ahLst/>
            <a:cxnLst/>
            <a:rect l="l" t="t" r="r" b="b"/>
            <a:pathLst>
              <a:path w="115825" h="118431">
                <a:moveTo>
                  <a:pt x="32539" y="0"/>
                </a:moveTo>
                <a:lnTo>
                  <a:pt x="25741" y="4295"/>
                </a:lnTo>
                <a:lnTo>
                  <a:pt x="0" y="118431"/>
                </a:lnTo>
                <a:lnTo>
                  <a:pt x="112022" y="84657"/>
                </a:lnTo>
                <a:lnTo>
                  <a:pt x="113694" y="81543"/>
                </a:lnTo>
                <a:lnTo>
                  <a:pt x="34357" y="81543"/>
                </a:lnTo>
                <a:lnTo>
                  <a:pt x="50519" y="9883"/>
                </a:lnTo>
                <a:lnTo>
                  <a:pt x="46224" y="3086"/>
                </a:lnTo>
                <a:lnTo>
                  <a:pt x="32539" y="0"/>
                </a:lnTo>
                <a:close/>
              </a:path>
              <a:path w="115825" h="118431">
                <a:moveTo>
                  <a:pt x="104689" y="60338"/>
                </a:moveTo>
                <a:lnTo>
                  <a:pt x="34357" y="81543"/>
                </a:lnTo>
                <a:lnTo>
                  <a:pt x="113694" y="81543"/>
                </a:lnTo>
                <a:lnTo>
                  <a:pt x="115825" y="77572"/>
                </a:lnTo>
                <a:lnTo>
                  <a:pt x="111775" y="64141"/>
                </a:lnTo>
                <a:lnTo>
                  <a:pt x="104689" y="60338"/>
                </a:lnTo>
                <a:close/>
              </a:path>
            </a:pathLst>
          </a:custGeom>
          <a:solidFill>
            <a:srgbClr val="4F81BD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8" name="object 78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cast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object 78"/>
          <p:cNvSpPr/>
          <p:nvPr/>
        </p:nvSpPr>
        <p:spPr>
          <a:xfrm>
            <a:off x="5421680" y="1839506"/>
            <a:ext cx="4759101" cy="3331724"/>
          </a:xfrm>
          <a:custGeom>
            <a:avLst/>
            <a:gdLst/>
            <a:ahLst/>
            <a:cxnLst/>
            <a:rect l="l" t="t" r="r" b="b"/>
            <a:pathLst>
              <a:path w="4759101" h="3331724">
                <a:moveTo>
                  <a:pt x="0" y="0"/>
                </a:moveTo>
                <a:lnTo>
                  <a:pt x="4759101" y="0"/>
                </a:lnTo>
                <a:lnTo>
                  <a:pt x="4759101" y="3331724"/>
                </a:lnTo>
                <a:lnTo>
                  <a:pt x="0" y="33317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→ 2D Feature Selection</a:t>
            </a:r>
          </a:p>
        </p:txBody>
      </p:sp>
      <p:sp>
        <p:nvSpPr>
          <p:cNvPr id="81" name="Content Placeholder 80">
            <a:extLst>
              <a:ext uri="{FF2B5EF4-FFF2-40B4-BE49-F238E27FC236}">
                <a16:creationId xmlns:a16="http://schemas.microsoft.com/office/drawing/2014/main" id="{6C80F181-7A36-1A40-B12D-75CE02D35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421679" y="1864424"/>
            <a:ext cx="0" cy="3334738"/>
          </a:xfrm>
          <a:custGeom>
            <a:avLst/>
            <a:gdLst/>
            <a:ahLst/>
            <a:cxnLst/>
            <a:rect l="l" t="t" r="r" b="b"/>
            <a:pathLst>
              <a:path h="3334738">
                <a:moveTo>
                  <a:pt x="0" y="3334738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362725" y="1839220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1"/>
                </a:lnTo>
                <a:lnTo>
                  <a:pt x="14164" y="115909"/>
                </a:lnTo>
                <a:lnTo>
                  <a:pt x="21940" y="113863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421679" y="5199169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10065096" y="5140215"/>
            <a:ext cx="115909" cy="117909"/>
          </a:xfrm>
          <a:custGeom>
            <a:avLst/>
            <a:gdLst/>
            <a:ahLst/>
            <a:cxnLst/>
            <a:rect l="l" t="t" r="r" b="b"/>
            <a:pathLst>
              <a:path w="115909" h="117909">
                <a:moveTo>
                  <a:pt x="14843" y="0"/>
                </a:moveTo>
                <a:lnTo>
                  <a:pt x="7067" y="2047"/>
                </a:lnTo>
                <a:lnTo>
                  <a:pt x="0" y="14164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9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6427094" y="4368378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6427093" y="43683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554467" y="392673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794677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259822" y="2400921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6259822" y="240092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8121367" y="45957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8533802" y="4818529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8533801" y="48185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6201111" y="301026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201111" y="301026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7073246" y="4074691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7073245" y="407469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894967" y="389726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9094242" y="230795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6"/>
                </a:lnTo>
                <a:lnTo>
                  <a:pt x="181336" y="265982"/>
                </a:lnTo>
                <a:lnTo>
                  <a:pt x="210045" y="237842"/>
                </a:lnTo>
                <a:lnTo>
                  <a:pt x="230410" y="200059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9094241" y="230795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503512" y="2543970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503512" y="254396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7262324" y="48185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7262324" y="481852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 txBox="1"/>
          <p:nvPr/>
        </p:nvSpPr>
        <p:spPr>
          <a:xfrm>
            <a:off x="3944091" y="1857328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85125" y="346732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185123" y="346732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8000772" y="422535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6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2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8000772" y="422535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20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6553489" y="471458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6553489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5620438" y="364069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5620438" y="364069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501010" y="380576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501010" y="380576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7527021" y="40402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7527021" y="40402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5" y="4714582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795653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728336" y="428919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728336" y="428919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647652" y="2913427"/>
            <a:ext cx="254648" cy="286002"/>
          </a:xfrm>
          <a:custGeom>
            <a:avLst/>
            <a:gdLst/>
            <a:ahLst/>
            <a:cxnLst/>
            <a:rect l="l" t="t" r="r" b="b"/>
            <a:pathLst>
              <a:path w="254648" h="286002">
                <a:moveTo>
                  <a:pt x="128440" y="0"/>
                </a:moveTo>
                <a:lnTo>
                  <a:pt x="87997" y="7160"/>
                </a:lnTo>
                <a:lnTo>
                  <a:pt x="52942" y="27120"/>
                </a:lnTo>
                <a:lnTo>
                  <a:pt x="25264" y="57587"/>
                </a:lnTo>
                <a:lnTo>
                  <a:pt x="6953" y="96268"/>
                </a:lnTo>
                <a:lnTo>
                  <a:pt x="0" y="140871"/>
                </a:lnTo>
                <a:lnTo>
                  <a:pt x="724" y="156643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7" y="282137"/>
                </a:lnTo>
                <a:lnTo>
                  <a:pt x="124482" y="286002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8" y="250223"/>
                </a:lnTo>
                <a:lnTo>
                  <a:pt x="236164" y="217122"/>
                </a:lnTo>
                <a:lnTo>
                  <a:pt x="251145" y="176615"/>
                </a:lnTo>
                <a:lnTo>
                  <a:pt x="254648" y="146606"/>
                </a:lnTo>
                <a:lnTo>
                  <a:pt x="254586" y="140871"/>
                </a:lnTo>
                <a:lnTo>
                  <a:pt x="248261" y="98033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3" y="7586"/>
                </a:lnTo>
                <a:lnTo>
                  <a:pt x="12844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8647652" y="29134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9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672991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672991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9070318" y="465169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9070318" y="465169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8265092" y="3211628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8265091" y="32116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7593996" y="471458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6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2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593996" y="471458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8010508" y="3897265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8010507" y="389726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8457570" y="4409649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8457569" y="4409651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3"/>
                </a:lnTo>
                <a:lnTo>
                  <a:pt x="118419" y="284120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585829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585829" y="29028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7" y="4651696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5894966" y="465169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5837492" y="275985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5837492" y="275985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768210" y="317289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7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768210" y="317289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464130" y="239110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8464129" y="23911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1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3768437" y="5166360"/>
            <a:ext cx="1691639" cy="16916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3932393" y="5199165"/>
            <a:ext cx="1471952" cy="1580361"/>
          </a:xfrm>
          <a:custGeom>
            <a:avLst/>
            <a:gdLst/>
            <a:ahLst/>
            <a:cxnLst/>
            <a:rect l="l" t="t" r="r" b="b"/>
            <a:pathLst>
              <a:path w="1471952" h="1580361">
                <a:moveTo>
                  <a:pt x="1471952" y="0"/>
                </a:moveTo>
                <a:lnTo>
                  <a:pt x="0" y="1580361"/>
                </a:lnTo>
              </a:path>
            </a:pathLst>
          </a:custGeom>
          <a:ln w="25399">
            <a:solidFill>
              <a:srgbClr val="4F81BD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/>
          <p:nvPr/>
        </p:nvSpPr>
        <p:spPr>
          <a:xfrm>
            <a:off x="3915215" y="6679539"/>
            <a:ext cx="115825" cy="118431"/>
          </a:xfrm>
          <a:custGeom>
            <a:avLst/>
            <a:gdLst/>
            <a:ahLst/>
            <a:cxnLst/>
            <a:rect l="l" t="t" r="r" b="b"/>
            <a:pathLst>
              <a:path w="115825" h="118431">
                <a:moveTo>
                  <a:pt x="32539" y="0"/>
                </a:moveTo>
                <a:lnTo>
                  <a:pt x="25741" y="4295"/>
                </a:lnTo>
                <a:lnTo>
                  <a:pt x="0" y="118431"/>
                </a:lnTo>
                <a:lnTo>
                  <a:pt x="112022" y="84657"/>
                </a:lnTo>
                <a:lnTo>
                  <a:pt x="113694" y="81543"/>
                </a:lnTo>
                <a:lnTo>
                  <a:pt x="34357" y="81543"/>
                </a:lnTo>
                <a:lnTo>
                  <a:pt x="50519" y="9883"/>
                </a:lnTo>
                <a:lnTo>
                  <a:pt x="46224" y="3086"/>
                </a:lnTo>
                <a:lnTo>
                  <a:pt x="32539" y="0"/>
                </a:lnTo>
                <a:close/>
              </a:path>
              <a:path w="115825" h="118431">
                <a:moveTo>
                  <a:pt x="104689" y="60338"/>
                </a:moveTo>
                <a:lnTo>
                  <a:pt x="34357" y="81543"/>
                </a:lnTo>
                <a:lnTo>
                  <a:pt x="113694" y="81543"/>
                </a:lnTo>
                <a:lnTo>
                  <a:pt x="115825" y="77572"/>
                </a:lnTo>
                <a:lnTo>
                  <a:pt x="111775" y="64141"/>
                </a:lnTo>
                <a:lnTo>
                  <a:pt x="104689" y="60338"/>
                </a:lnTo>
                <a:close/>
              </a:path>
            </a:pathLst>
          </a:custGeom>
          <a:solidFill>
            <a:srgbClr val="4F81BD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0" name="object 80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cast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→ 2D Feature Extraction (PCA)</a:t>
            </a:r>
          </a:p>
        </p:txBody>
      </p:sp>
      <p:sp>
        <p:nvSpPr>
          <p:cNvPr id="80" name="Content Placeholder 79">
            <a:extLst>
              <a:ext uri="{FF2B5EF4-FFF2-40B4-BE49-F238E27FC236}">
                <a16:creationId xmlns:a16="http://schemas.microsoft.com/office/drawing/2014/main" id="{5B7297D7-F246-E34A-9710-1978BC587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421679" y="1864425"/>
            <a:ext cx="0" cy="3334739"/>
          </a:xfrm>
          <a:custGeom>
            <a:avLst/>
            <a:gdLst/>
            <a:ahLst/>
            <a:cxnLst/>
            <a:rect l="l" t="t" r="r" b="b"/>
            <a:pathLst>
              <a:path h="3334739">
                <a:moveTo>
                  <a:pt x="0" y="3334739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362725" y="1839221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421679" y="5199170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0065096" y="5140215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3" y="0"/>
                </a:moveTo>
                <a:lnTo>
                  <a:pt x="7067" y="2045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8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903550" y="601380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903549" y="601380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554467" y="392673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6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8" y="230057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4" y="45269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74372" y="332626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774372" y="332626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894967" y="3897268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8949725" y="2537013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6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949724" y="253701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7406427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406428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62764" y="613337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162764" y="613337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 txBox="1"/>
          <p:nvPr/>
        </p:nvSpPr>
        <p:spPr>
          <a:xfrm>
            <a:off x="3944091" y="1857329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6922524" y="38905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922523" y="38905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239625" y="485760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39625" y="485760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5894967" y="5497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894966" y="5497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662361" y="435165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662361" y="435165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321706" y="40402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321705" y="40402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8795655" y="471458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3" y="471458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5020688" y="4959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020686" y="4959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444069" y="3152827"/>
            <a:ext cx="254648" cy="286004"/>
          </a:xfrm>
          <a:custGeom>
            <a:avLst/>
            <a:gdLst/>
            <a:ahLst/>
            <a:cxnLst/>
            <a:rect l="l" t="t" r="r" b="b"/>
            <a:pathLst>
              <a:path w="254648" h="286004">
                <a:moveTo>
                  <a:pt x="128441" y="0"/>
                </a:moveTo>
                <a:lnTo>
                  <a:pt x="87998" y="7160"/>
                </a:lnTo>
                <a:lnTo>
                  <a:pt x="52943" y="27120"/>
                </a:lnTo>
                <a:lnTo>
                  <a:pt x="25265" y="57587"/>
                </a:lnTo>
                <a:lnTo>
                  <a:pt x="6954" y="96268"/>
                </a:lnTo>
                <a:lnTo>
                  <a:pt x="0" y="140870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1" y="265404"/>
                </a:lnTo>
                <a:lnTo>
                  <a:pt x="97696" y="282138"/>
                </a:lnTo>
                <a:lnTo>
                  <a:pt x="124480" y="286004"/>
                </a:lnTo>
                <a:lnTo>
                  <a:pt x="138675" y="285196"/>
                </a:lnTo>
                <a:lnTo>
                  <a:pt x="178057" y="273665"/>
                </a:lnTo>
                <a:lnTo>
                  <a:pt x="211177" y="250224"/>
                </a:lnTo>
                <a:lnTo>
                  <a:pt x="236164" y="217124"/>
                </a:lnTo>
                <a:lnTo>
                  <a:pt x="251145" y="176617"/>
                </a:lnTo>
                <a:lnTo>
                  <a:pt x="254648" y="146609"/>
                </a:lnTo>
                <a:lnTo>
                  <a:pt x="254585" y="140870"/>
                </a:ln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444069" y="31528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8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6552399" y="304590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552398" y="30459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961683" y="3640694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961681" y="364069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6794677" y="551831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2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794677" y="551831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647616" y="436565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647616" y="436565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3891556" y="4069758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891556" y="406975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894967" y="465169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6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7406427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406428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8107109" y="2823056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107108" y="282305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3768437" y="5166360"/>
            <a:ext cx="1691639" cy="16916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3932393" y="5199165"/>
            <a:ext cx="1471952" cy="1580361"/>
          </a:xfrm>
          <a:custGeom>
            <a:avLst/>
            <a:gdLst/>
            <a:ahLst/>
            <a:cxnLst/>
            <a:rect l="l" t="t" r="r" b="b"/>
            <a:pathLst>
              <a:path w="1471952" h="1580361">
                <a:moveTo>
                  <a:pt x="1471952" y="0"/>
                </a:moveTo>
                <a:lnTo>
                  <a:pt x="0" y="1580361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3915215" y="6679539"/>
            <a:ext cx="115825" cy="118431"/>
          </a:xfrm>
          <a:custGeom>
            <a:avLst/>
            <a:gdLst/>
            <a:ahLst/>
            <a:cxnLst/>
            <a:rect l="l" t="t" r="r" b="b"/>
            <a:pathLst>
              <a:path w="115825" h="118431">
                <a:moveTo>
                  <a:pt x="32539" y="0"/>
                </a:moveTo>
                <a:lnTo>
                  <a:pt x="25741" y="4295"/>
                </a:lnTo>
                <a:lnTo>
                  <a:pt x="0" y="118431"/>
                </a:lnTo>
                <a:lnTo>
                  <a:pt x="112022" y="84657"/>
                </a:lnTo>
                <a:lnTo>
                  <a:pt x="113694" y="81543"/>
                </a:lnTo>
                <a:lnTo>
                  <a:pt x="34357" y="81543"/>
                </a:lnTo>
                <a:lnTo>
                  <a:pt x="50519" y="9883"/>
                </a:lnTo>
                <a:lnTo>
                  <a:pt x="46224" y="3086"/>
                </a:lnTo>
                <a:lnTo>
                  <a:pt x="32539" y="0"/>
                </a:lnTo>
                <a:close/>
              </a:path>
              <a:path w="115825" h="118431">
                <a:moveTo>
                  <a:pt x="104689" y="60338"/>
                </a:moveTo>
                <a:lnTo>
                  <a:pt x="34357" y="81543"/>
                </a:lnTo>
                <a:lnTo>
                  <a:pt x="113694" y="81543"/>
                </a:lnTo>
                <a:lnTo>
                  <a:pt x="115825" y="77572"/>
                </a:lnTo>
                <a:lnTo>
                  <a:pt x="111775" y="64141"/>
                </a:lnTo>
                <a:lnTo>
                  <a:pt x="104689" y="60338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cast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bject 75"/>
          <p:cNvSpPr/>
          <p:nvPr/>
        </p:nvSpPr>
        <p:spPr>
          <a:xfrm>
            <a:off x="4266036" y="2230803"/>
            <a:ext cx="5312972" cy="4188150"/>
          </a:xfrm>
          <a:custGeom>
            <a:avLst/>
            <a:gdLst/>
            <a:ahLst/>
            <a:cxnLst/>
            <a:rect l="l" t="t" r="r" b="b"/>
            <a:pathLst>
              <a:path w="5312972" h="4188150">
                <a:moveTo>
                  <a:pt x="643475" y="0"/>
                </a:moveTo>
                <a:lnTo>
                  <a:pt x="0" y="3268995"/>
                </a:lnTo>
                <a:lnTo>
                  <a:pt x="4669496" y="4188150"/>
                </a:lnTo>
                <a:lnTo>
                  <a:pt x="5312972" y="919154"/>
                </a:lnTo>
                <a:lnTo>
                  <a:pt x="643475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→ 2D Feature Extraction (PCA)</a:t>
            </a:r>
          </a:p>
          <a:p>
            <a:r>
              <a:rPr lang="en-US" dirty="0"/>
              <a:t>Optimum plane</a:t>
            </a:r>
          </a:p>
        </p:txBody>
      </p:sp>
      <p:sp>
        <p:nvSpPr>
          <p:cNvPr id="81" name="Content Placeholder 80">
            <a:extLst>
              <a:ext uri="{FF2B5EF4-FFF2-40B4-BE49-F238E27FC236}">
                <a16:creationId xmlns:a16="http://schemas.microsoft.com/office/drawing/2014/main" id="{30C7E5F3-4C4A-4949-B018-3C2C56C7E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421679" y="1864425"/>
            <a:ext cx="0" cy="3334739"/>
          </a:xfrm>
          <a:custGeom>
            <a:avLst/>
            <a:gdLst/>
            <a:ahLst/>
            <a:cxnLst/>
            <a:rect l="l" t="t" r="r" b="b"/>
            <a:pathLst>
              <a:path h="3334739">
                <a:moveTo>
                  <a:pt x="0" y="3334739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362725" y="1839221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421679" y="5199170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0065096" y="5140215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3" y="0"/>
                </a:moveTo>
                <a:lnTo>
                  <a:pt x="7067" y="2045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8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4903550" y="601380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903549" y="601380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8554467" y="392673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6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8" y="230057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4" y="45269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774372" y="332626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774372" y="332626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5894967" y="3897268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8949725" y="2537013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6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8949724" y="253701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7406427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7406428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162764" y="613337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162764" y="613337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 txBox="1"/>
          <p:nvPr/>
        </p:nvSpPr>
        <p:spPr>
          <a:xfrm>
            <a:off x="3944091" y="1857329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6922524" y="38905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922523" y="38905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7239625" y="485760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39625" y="485760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5894967" y="5497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894966" y="5497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662361" y="435165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662361" y="435165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6321706" y="40402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321705" y="40402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8795655" y="471458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3" y="471458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5020688" y="4959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020686" y="4959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8444069" y="3152827"/>
            <a:ext cx="254648" cy="286004"/>
          </a:xfrm>
          <a:custGeom>
            <a:avLst/>
            <a:gdLst/>
            <a:ahLst/>
            <a:cxnLst/>
            <a:rect l="l" t="t" r="r" b="b"/>
            <a:pathLst>
              <a:path w="254648" h="286004">
                <a:moveTo>
                  <a:pt x="128441" y="0"/>
                </a:moveTo>
                <a:lnTo>
                  <a:pt x="87998" y="7160"/>
                </a:lnTo>
                <a:lnTo>
                  <a:pt x="52943" y="27120"/>
                </a:lnTo>
                <a:lnTo>
                  <a:pt x="25265" y="57587"/>
                </a:lnTo>
                <a:lnTo>
                  <a:pt x="6954" y="96268"/>
                </a:lnTo>
                <a:lnTo>
                  <a:pt x="0" y="140870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1" y="265404"/>
                </a:lnTo>
                <a:lnTo>
                  <a:pt x="97696" y="282138"/>
                </a:lnTo>
                <a:lnTo>
                  <a:pt x="124480" y="286004"/>
                </a:lnTo>
                <a:lnTo>
                  <a:pt x="138675" y="285196"/>
                </a:lnTo>
                <a:lnTo>
                  <a:pt x="178057" y="273665"/>
                </a:lnTo>
                <a:lnTo>
                  <a:pt x="211177" y="250224"/>
                </a:lnTo>
                <a:lnTo>
                  <a:pt x="236164" y="217124"/>
                </a:lnTo>
                <a:lnTo>
                  <a:pt x="251145" y="176617"/>
                </a:lnTo>
                <a:lnTo>
                  <a:pt x="254648" y="146609"/>
                </a:lnTo>
                <a:lnTo>
                  <a:pt x="254585" y="140870"/>
                </a:ln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444069" y="31528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8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6552399" y="304590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552398" y="30459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7961683" y="3640694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961681" y="364069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6794677" y="551831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2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794677" y="551831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7647616" y="436565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647616" y="436565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3891556" y="4069758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891556" y="406975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894967" y="465169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6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7406427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406428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8107109" y="2823056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107108" y="282305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F7F7F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7" name="object 77"/>
          <p:cNvSpPr/>
          <p:nvPr/>
        </p:nvSpPr>
        <p:spPr>
          <a:xfrm>
            <a:off x="3768437" y="5166360"/>
            <a:ext cx="1691639" cy="16916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8" name="object 78"/>
          <p:cNvSpPr/>
          <p:nvPr/>
        </p:nvSpPr>
        <p:spPr>
          <a:xfrm>
            <a:off x="3932393" y="5199165"/>
            <a:ext cx="1471952" cy="1580361"/>
          </a:xfrm>
          <a:custGeom>
            <a:avLst/>
            <a:gdLst/>
            <a:ahLst/>
            <a:cxnLst/>
            <a:rect l="l" t="t" r="r" b="b"/>
            <a:pathLst>
              <a:path w="1471952" h="1580361">
                <a:moveTo>
                  <a:pt x="1471952" y="0"/>
                </a:moveTo>
                <a:lnTo>
                  <a:pt x="0" y="1580361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9" name="object 79"/>
          <p:cNvSpPr/>
          <p:nvPr/>
        </p:nvSpPr>
        <p:spPr>
          <a:xfrm>
            <a:off x="3915215" y="6679539"/>
            <a:ext cx="115825" cy="118431"/>
          </a:xfrm>
          <a:custGeom>
            <a:avLst/>
            <a:gdLst/>
            <a:ahLst/>
            <a:cxnLst/>
            <a:rect l="l" t="t" r="r" b="b"/>
            <a:pathLst>
              <a:path w="115825" h="118431">
                <a:moveTo>
                  <a:pt x="32539" y="0"/>
                </a:moveTo>
                <a:lnTo>
                  <a:pt x="25741" y="4295"/>
                </a:lnTo>
                <a:lnTo>
                  <a:pt x="0" y="118431"/>
                </a:lnTo>
                <a:lnTo>
                  <a:pt x="112022" y="84657"/>
                </a:lnTo>
                <a:lnTo>
                  <a:pt x="113694" y="81543"/>
                </a:lnTo>
                <a:lnTo>
                  <a:pt x="34357" y="81543"/>
                </a:lnTo>
                <a:lnTo>
                  <a:pt x="50519" y="9883"/>
                </a:lnTo>
                <a:lnTo>
                  <a:pt x="46224" y="3086"/>
                </a:lnTo>
                <a:lnTo>
                  <a:pt x="32539" y="0"/>
                </a:lnTo>
                <a:close/>
              </a:path>
              <a:path w="115825" h="118431">
                <a:moveTo>
                  <a:pt x="104689" y="60338"/>
                </a:moveTo>
                <a:lnTo>
                  <a:pt x="34357" y="81543"/>
                </a:lnTo>
                <a:lnTo>
                  <a:pt x="113694" y="81543"/>
                </a:lnTo>
                <a:lnTo>
                  <a:pt x="115825" y="77572"/>
                </a:lnTo>
                <a:lnTo>
                  <a:pt x="111775" y="64141"/>
                </a:lnTo>
                <a:lnTo>
                  <a:pt x="104689" y="60338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0" name="object 80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cast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bject 75"/>
          <p:cNvSpPr/>
          <p:nvPr/>
        </p:nvSpPr>
        <p:spPr>
          <a:xfrm>
            <a:off x="4266036" y="2230803"/>
            <a:ext cx="5312972" cy="4188150"/>
          </a:xfrm>
          <a:custGeom>
            <a:avLst/>
            <a:gdLst/>
            <a:ahLst/>
            <a:cxnLst/>
            <a:rect l="l" t="t" r="r" b="b"/>
            <a:pathLst>
              <a:path w="5312972" h="4188150">
                <a:moveTo>
                  <a:pt x="643475" y="0"/>
                </a:moveTo>
                <a:lnTo>
                  <a:pt x="0" y="3268995"/>
                </a:lnTo>
                <a:lnTo>
                  <a:pt x="4669496" y="4188150"/>
                </a:lnTo>
                <a:lnTo>
                  <a:pt x="5312972" y="919154"/>
                </a:lnTo>
                <a:lnTo>
                  <a:pt x="643475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" name="object 2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44091" y="1857329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D9D9D9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→ 2D Feature Extraction (PCA)</a:t>
            </a:r>
          </a:p>
          <a:p>
            <a:r>
              <a:rPr lang="en-US" dirty="0"/>
              <a:t>Optimum plane</a:t>
            </a:r>
          </a:p>
        </p:txBody>
      </p:sp>
      <p:sp>
        <p:nvSpPr>
          <p:cNvPr id="86" name="Content Placeholder 85">
            <a:extLst>
              <a:ext uri="{FF2B5EF4-FFF2-40B4-BE49-F238E27FC236}">
                <a16:creationId xmlns:a16="http://schemas.microsoft.com/office/drawing/2014/main" id="{180B19AA-C91A-8A43-B9F5-D0BFA0665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bject 5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421679" y="1864425"/>
            <a:ext cx="0" cy="3334739"/>
          </a:xfrm>
          <a:custGeom>
            <a:avLst/>
            <a:gdLst/>
            <a:ahLst/>
            <a:cxnLst/>
            <a:rect l="l" t="t" r="r" b="b"/>
            <a:pathLst>
              <a:path h="3334739">
                <a:moveTo>
                  <a:pt x="0" y="3334739"/>
                </a:moveTo>
                <a:lnTo>
                  <a:pt x="0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362725" y="1839221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5421679" y="5199170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0065096" y="5140215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3" y="0"/>
                </a:moveTo>
                <a:lnTo>
                  <a:pt x="7067" y="2045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8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4903550" y="601380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4903549" y="601380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8554467" y="392673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794677" y="23911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6042169" y="254788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6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8" y="230057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4" y="45269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8121367" y="45957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7527021" y="615927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5774372" y="332626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5774372" y="332626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894967" y="3897268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5894966" y="389726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949725" y="2537013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6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8949724" y="253701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0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406427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7406428" y="26869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6162764" y="613337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7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0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162764" y="613337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922524" y="38905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922523" y="38905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39625" y="485760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7239625" y="485760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894967" y="5497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5894966" y="5497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662361" y="435165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4662361" y="435165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321706" y="40402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321705" y="40402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795655" y="4714584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795653" y="471458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020688" y="4959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020686" y="4959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444069" y="3152827"/>
            <a:ext cx="254648" cy="286004"/>
          </a:xfrm>
          <a:custGeom>
            <a:avLst/>
            <a:gdLst/>
            <a:ahLst/>
            <a:cxnLst/>
            <a:rect l="l" t="t" r="r" b="b"/>
            <a:pathLst>
              <a:path w="254648" h="286004">
                <a:moveTo>
                  <a:pt x="128441" y="0"/>
                </a:moveTo>
                <a:lnTo>
                  <a:pt x="87998" y="7160"/>
                </a:lnTo>
                <a:lnTo>
                  <a:pt x="52943" y="27120"/>
                </a:lnTo>
                <a:lnTo>
                  <a:pt x="25265" y="57587"/>
                </a:lnTo>
                <a:lnTo>
                  <a:pt x="6954" y="96268"/>
                </a:lnTo>
                <a:lnTo>
                  <a:pt x="0" y="140870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1" y="265404"/>
                </a:lnTo>
                <a:lnTo>
                  <a:pt x="97696" y="282138"/>
                </a:lnTo>
                <a:lnTo>
                  <a:pt x="124480" y="286004"/>
                </a:lnTo>
                <a:lnTo>
                  <a:pt x="138675" y="285196"/>
                </a:lnTo>
                <a:lnTo>
                  <a:pt x="178057" y="273665"/>
                </a:lnTo>
                <a:lnTo>
                  <a:pt x="211177" y="250224"/>
                </a:lnTo>
                <a:lnTo>
                  <a:pt x="236164" y="217124"/>
                </a:lnTo>
                <a:lnTo>
                  <a:pt x="251145" y="176617"/>
                </a:lnTo>
                <a:lnTo>
                  <a:pt x="254648" y="146609"/>
                </a:lnTo>
                <a:lnTo>
                  <a:pt x="254585" y="140870"/>
                </a:ln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8444069" y="31528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8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552399" y="3045900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1"/>
                </a:lnTo>
                <a:lnTo>
                  <a:pt x="207893" y="45269"/>
                </a:lnTo>
                <a:lnTo>
                  <a:pt x="177535" y="18555"/>
                </a:lnTo>
                <a:lnTo>
                  <a:pt x="139588" y="3026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552398" y="304590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961683" y="3640694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961681" y="364069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794677" y="551831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2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6794677" y="551831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647616" y="436565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647616" y="436565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891556" y="4069758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3891556" y="406975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894967" y="4651697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1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5894966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406427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406428" y="360454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8107109" y="2823056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8107108" y="282305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7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/>
          <p:nvPr/>
        </p:nvSpPr>
        <p:spPr>
          <a:xfrm>
            <a:off x="3768437" y="5166360"/>
            <a:ext cx="1691639" cy="169163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8" name="object 78"/>
          <p:cNvSpPr/>
          <p:nvPr/>
        </p:nvSpPr>
        <p:spPr>
          <a:xfrm>
            <a:off x="3932393" y="5199165"/>
            <a:ext cx="1471952" cy="1580361"/>
          </a:xfrm>
          <a:custGeom>
            <a:avLst/>
            <a:gdLst/>
            <a:ahLst/>
            <a:cxnLst/>
            <a:rect l="l" t="t" r="r" b="b"/>
            <a:pathLst>
              <a:path w="1471952" h="1580361">
                <a:moveTo>
                  <a:pt x="1471952" y="0"/>
                </a:moveTo>
                <a:lnTo>
                  <a:pt x="0" y="1580361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9" name="object 79"/>
          <p:cNvSpPr/>
          <p:nvPr/>
        </p:nvSpPr>
        <p:spPr>
          <a:xfrm>
            <a:off x="3915215" y="6679539"/>
            <a:ext cx="115825" cy="118431"/>
          </a:xfrm>
          <a:custGeom>
            <a:avLst/>
            <a:gdLst/>
            <a:ahLst/>
            <a:cxnLst/>
            <a:rect l="l" t="t" r="r" b="b"/>
            <a:pathLst>
              <a:path w="115825" h="118431">
                <a:moveTo>
                  <a:pt x="32539" y="0"/>
                </a:moveTo>
                <a:lnTo>
                  <a:pt x="25741" y="4295"/>
                </a:lnTo>
                <a:lnTo>
                  <a:pt x="0" y="118431"/>
                </a:lnTo>
                <a:lnTo>
                  <a:pt x="112022" y="84657"/>
                </a:lnTo>
                <a:lnTo>
                  <a:pt x="113694" y="81543"/>
                </a:lnTo>
                <a:lnTo>
                  <a:pt x="34357" y="81543"/>
                </a:lnTo>
                <a:lnTo>
                  <a:pt x="50519" y="9883"/>
                </a:lnTo>
                <a:lnTo>
                  <a:pt x="46224" y="3086"/>
                </a:lnTo>
                <a:lnTo>
                  <a:pt x="32539" y="0"/>
                </a:lnTo>
                <a:close/>
              </a:path>
              <a:path w="115825" h="118431">
                <a:moveTo>
                  <a:pt x="104689" y="60338"/>
                </a:moveTo>
                <a:lnTo>
                  <a:pt x="34357" y="81543"/>
                </a:lnTo>
                <a:lnTo>
                  <a:pt x="113694" y="81543"/>
                </a:lnTo>
                <a:lnTo>
                  <a:pt x="115825" y="77572"/>
                </a:lnTo>
                <a:lnTo>
                  <a:pt x="111775" y="64141"/>
                </a:lnTo>
                <a:lnTo>
                  <a:pt x="104689" y="60338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0" name="object 80"/>
          <p:cNvSpPr/>
          <p:nvPr/>
        </p:nvSpPr>
        <p:spPr>
          <a:xfrm>
            <a:off x="5368637" y="1537854"/>
            <a:ext cx="1093123" cy="372410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1" name="object 81"/>
          <p:cNvSpPr/>
          <p:nvPr/>
        </p:nvSpPr>
        <p:spPr>
          <a:xfrm>
            <a:off x="5443903" y="1873213"/>
            <a:ext cx="706002" cy="3312603"/>
          </a:xfrm>
          <a:custGeom>
            <a:avLst/>
            <a:gdLst/>
            <a:ahLst/>
            <a:cxnLst/>
            <a:rect l="l" t="t" r="r" b="b"/>
            <a:pathLst>
              <a:path w="706002" h="3312603">
                <a:moveTo>
                  <a:pt x="0" y="3312603"/>
                </a:moveTo>
                <a:lnTo>
                  <a:pt x="706002" y="0"/>
                </a:lnTo>
              </a:path>
            </a:pathLst>
          </a:custGeom>
          <a:ln w="634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2" name="object 82"/>
          <p:cNvSpPr/>
          <p:nvPr/>
        </p:nvSpPr>
        <p:spPr>
          <a:xfrm>
            <a:off x="5969782" y="1811584"/>
            <a:ext cx="280752" cy="302759"/>
          </a:xfrm>
          <a:custGeom>
            <a:avLst/>
            <a:gdLst/>
            <a:ahLst/>
            <a:cxnLst/>
            <a:rect l="l" t="t" r="r" b="b"/>
            <a:pathLst>
              <a:path w="280752" h="302759">
                <a:moveTo>
                  <a:pt x="232660" y="123256"/>
                </a:moveTo>
                <a:lnTo>
                  <a:pt x="166989" y="123256"/>
                </a:lnTo>
                <a:lnTo>
                  <a:pt x="218941" y="281037"/>
                </a:lnTo>
                <a:lnTo>
                  <a:pt x="225178" y="291995"/>
                </a:lnTo>
                <a:lnTo>
                  <a:pt x="234798" y="299453"/>
                </a:lnTo>
                <a:lnTo>
                  <a:pt x="246513" y="302759"/>
                </a:lnTo>
                <a:lnTo>
                  <a:pt x="259029" y="301264"/>
                </a:lnTo>
                <a:lnTo>
                  <a:pt x="269988" y="295028"/>
                </a:lnTo>
                <a:lnTo>
                  <a:pt x="277446" y="285408"/>
                </a:lnTo>
                <a:lnTo>
                  <a:pt x="280752" y="273692"/>
                </a:lnTo>
                <a:lnTo>
                  <a:pt x="232660" y="123256"/>
                </a:lnTo>
                <a:close/>
              </a:path>
              <a:path w="280752" h="302759">
                <a:moveTo>
                  <a:pt x="193258" y="0"/>
                </a:moveTo>
                <a:lnTo>
                  <a:pt x="8243" y="203417"/>
                </a:lnTo>
                <a:lnTo>
                  <a:pt x="1846" y="214034"/>
                </a:lnTo>
                <a:lnTo>
                  <a:pt x="0" y="225856"/>
                </a:lnTo>
                <a:lnTo>
                  <a:pt x="2639" y="237515"/>
                </a:lnTo>
                <a:lnTo>
                  <a:pt x="9699" y="247642"/>
                </a:lnTo>
                <a:lnTo>
                  <a:pt x="10368" y="248268"/>
                </a:lnTo>
                <a:lnTo>
                  <a:pt x="20986" y="254665"/>
                </a:lnTo>
                <a:lnTo>
                  <a:pt x="32808" y="256512"/>
                </a:lnTo>
                <a:lnTo>
                  <a:pt x="44467" y="253872"/>
                </a:lnTo>
                <a:lnTo>
                  <a:pt x="54593" y="246812"/>
                </a:lnTo>
                <a:lnTo>
                  <a:pt x="55219" y="246143"/>
                </a:lnTo>
                <a:lnTo>
                  <a:pt x="166989" y="123256"/>
                </a:lnTo>
                <a:lnTo>
                  <a:pt x="232660" y="123256"/>
                </a:lnTo>
                <a:lnTo>
                  <a:pt x="193258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3" name="object 83"/>
          <p:cNvSpPr/>
          <p:nvPr/>
        </p:nvSpPr>
        <p:spPr>
          <a:xfrm>
            <a:off x="5352012" y="5153890"/>
            <a:ext cx="5099857" cy="133834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4" name="object 84"/>
          <p:cNvSpPr/>
          <p:nvPr/>
        </p:nvSpPr>
        <p:spPr>
          <a:xfrm>
            <a:off x="5404300" y="5208898"/>
            <a:ext cx="4688832" cy="948734"/>
          </a:xfrm>
          <a:custGeom>
            <a:avLst/>
            <a:gdLst/>
            <a:ahLst/>
            <a:cxnLst/>
            <a:rect l="l" t="t" r="r" b="b"/>
            <a:pathLst>
              <a:path w="4688832" h="948734">
                <a:moveTo>
                  <a:pt x="0" y="0"/>
                </a:moveTo>
                <a:lnTo>
                  <a:pt x="4688832" y="948734"/>
                </a:lnTo>
              </a:path>
            </a:pathLst>
          </a:custGeom>
          <a:ln w="634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5" name="object 85"/>
          <p:cNvSpPr/>
          <p:nvPr/>
        </p:nvSpPr>
        <p:spPr>
          <a:xfrm>
            <a:off x="9852700" y="5979268"/>
            <a:ext cx="302194" cy="281182"/>
          </a:xfrm>
          <a:custGeom>
            <a:avLst/>
            <a:gdLst/>
            <a:ahLst/>
            <a:cxnLst/>
            <a:rect l="l" t="t" r="r" b="b"/>
            <a:pathLst>
              <a:path w="302194" h="281182">
                <a:moveTo>
                  <a:pt x="73465" y="0"/>
                </a:moveTo>
                <a:lnTo>
                  <a:pt x="44088" y="33957"/>
                </a:lnTo>
                <a:lnTo>
                  <a:pt x="47169" y="45502"/>
                </a:lnTo>
                <a:lnTo>
                  <a:pt x="54636" y="55374"/>
                </a:lnTo>
                <a:lnTo>
                  <a:pt x="178672" y="165868"/>
                </a:lnTo>
                <a:lnTo>
                  <a:pt x="21325" y="219488"/>
                </a:lnTo>
                <a:lnTo>
                  <a:pt x="10482" y="225853"/>
                </a:lnTo>
                <a:lnTo>
                  <a:pt x="3162" y="235543"/>
                </a:lnTo>
                <a:lnTo>
                  <a:pt x="0" y="247269"/>
                </a:lnTo>
                <a:lnTo>
                  <a:pt x="1626" y="259744"/>
                </a:lnTo>
                <a:lnTo>
                  <a:pt x="8030" y="270699"/>
                </a:lnTo>
                <a:lnTo>
                  <a:pt x="17719" y="278019"/>
                </a:lnTo>
                <a:lnTo>
                  <a:pt x="29445" y="281182"/>
                </a:lnTo>
                <a:lnTo>
                  <a:pt x="41920" y="279555"/>
                </a:lnTo>
                <a:lnTo>
                  <a:pt x="302194" y="190861"/>
                </a:lnTo>
                <a:lnTo>
                  <a:pt x="96125" y="7311"/>
                </a:lnTo>
                <a:lnTo>
                  <a:pt x="85321" y="1384"/>
                </a:lnTo>
                <a:lnTo>
                  <a:pt x="7346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8" name="object 98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cast</a:t>
            </a:r>
            <a:endParaRPr sz="2400" dirty="0">
              <a:solidFill>
                <a:srgbClr val="D9D9D9"/>
              </a:solidFill>
              <a:latin typeface="Calibri"/>
              <a:cs typeface="Calibri"/>
            </a:endParaRPr>
          </a:p>
        </p:txBody>
      </p:sp>
      <p:sp>
        <p:nvSpPr>
          <p:cNvPr id="99" name="TextBox 98"/>
          <p:cNvSpPr txBox="1"/>
          <p:nvPr/>
        </p:nvSpPr>
        <p:spPr>
          <a:xfrm rot="16986674">
            <a:off x="2956437" y="3186493"/>
            <a:ext cx="4738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000" dirty="0">
                <a:solidFill>
                  <a:srgbClr val="7F7F7F"/>
                </a:solidFill>
              </a:rPr>
              <a:t>A</a:t>
            </a:r>
            <a:r>
              <a:rPr lang="en-CA" sz="2000" baseline="-25000" dirty="0">
                <a:solidFill>
                  <a:srgbClr val="7F7F7F"/>
                </a:solidFill>
              </a:rPr>
              <a:t>1</a:t>
            </a:r>
            <a:r>
              <a:rPr lang="en-CA" sz="2000" dirty="0">
                <a:solidFill>
                  <a:srgbClr val="7F7F7F"/>
                </a:solidFill>
              </a:rPr>
              <a:t> *(Metascore) + B</a:t>
            </a:r>
            <a:r>
              <a:rPr lang="en-CA" sz="2000" baseline="-25000" dirty="0">
                <a:solidFill>
                  <a:srgbClr val="7F7F7F"/>
                </a:solidFill>
              </a:rPr>
              <a:t>1</a:t>
            </a:r>
            <a:r>
              <a:rPr lang="en-CA" sz="2000" dirty="0">
                <a:solidFill>
                  <a:srgbClr val="7F7F7F"/>
                </a:solidFill>
              </a:rPr>
              <a:t> *(Gross) + C</a:t>
            </a:r>
            <a:r>
              <a:rPr lang="en-CA" sz="2000" baseline="-25000" dirty="0">
                <a:solidFill>
                  <a:srgbClr val="7F7F7F"/>
                </a:solidFill>
              </a:rPr>
              <a:t>1</a:t>
            </a:r>
            <a:r>
              <a:rPr lang="en-CA" sz="2000" dirty="0">
                <a:solidFill>
                  <a:srgbClr val="7F7F7F"/>
                </a:solidFill>
              </a:rPr>
              <a:t> *(Cast)</a:t>
            </a:r>
          </a:p>
        </p:txBody>
      </p:sp>
      <p:sp>
        <p:nvSpPr>
          <p:cNvPr id="100" name="TextBox 99"/>
          <p:cNvSpPr txBox="1"/>
          <p:nvPr/>
        </p:nvSpPr>
        <p:spPr>
          <a:xfrm rot="627422">
            <a:off x="5858437" y="5969884"/>
            <a:ext cx="4738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000" dirty="0">
                <a:solidFill>
                  <a:srgbClr val="7F7F7F"/>
                </a:solidFill>
              </a:rPr>
              <a:t>A</a:t>
            </a:r>
            <a:r>
              <a:rPr lang="en-CA" sz="2000" baseline="-25000" dirty="0">
                <a:solidFill>
                  <a:srgbClr val="7F7F7F"/>
                </a:solidFill>
              </a:rPr>
              <a:t>2</a:t>
            </a:r>
            <a:r>
              <a:rPr lang="en-CA" sz="2000" dirty="0">
                <a:solidFill>
                  <a:srgbClr val="7F7F7F"/>
                </a:solidFill>
              </a:rPr>
              <a:t> *(Metascore) + B</a:t>
            </a:r>
            <a:r>
              <a:rPr lang="en-CA" sz="2000" baseline="-25000" dirty="0">
                <a:solidFill>
                  <a:srgbClr val="7F7F7F"/>
                </a:solidFill>
              </a:rPr>
              <a:t>2</a:t>
            </a:r>
            <a:r>
              <a:rPr lang="en-CA" sz="2000" dirty="0">
                <a:solidFill>
                  <a:srgbClr val="7F7F7F"/>
                </a:solidFill>
              </a:rPr>
              <a:t> *(Gross) + C</a:t>
            </a:r>
            <a:r>
              <a:rPr lang="en-CA" sz="2000" baseline="-25000" dirty="0">
                <a:solidFill>
                  <a:srgbClr val="7F7F7F"/>
                </a:solidFill>
              </a:rPr>
              <a:t>2</a:t>
            </a:r>
            <a:r>
              <a:rPr lang="en-CA" sz="2000" dirty="0">
                <a:solidFill>
                  <a:srgbClr val="7F7F7F"/>
                </a:solidFill>
              </a:rPr>
              <a:t> *(Cast)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028604" y="4256115"/>
            <a:ext cx="295101" cy="19243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176360" y="4406088"/>
            <a:ext cx="0" cy="1710726"/>
          </a:xfrm>
          <a:custGeom>
            <a:avLst/>
            <a:gdLst/>
            <a:ahLst/>
            <a:cxnLst/>
            <a:rect l="l" t="t" r="r" b="b"/>
            <a:pathLst>
              <a:path h="1710726">
                <a:moveTo>
                  <a:pt x="0" y="1710726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117406" y="4380885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3" y="0"/>
                </a:moveTo>
                <a:lnTo>
                  <a:pt x="0" y="101064"/>
                </a:lnTo>
                <a:lnTo>
                  <a:pt x="2045" y="108840"/>
                </a:lnTo>
                <a:lnTo>
                  <a:pt x="14163" y="115909"/>
                </a:lnTo>
                <a:lnTo>
                  <a:pt x="21939" y="113863"/>
                </a:lnTo>
                <a:lnTo>
                  <a:pt x="58953" y="50410"/>
                </a:lnTo>
                <a:lnTo>
                  <a:pt x="88359" y="50410"/>
                </a:lnTo>
                <a:lnTo>
                  <a:pt x="58953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3" y="50410"/>
                </a:lnTo>
                <a:lnTo>
                  <a:pt x="95968" y="113863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8" y="101064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132512" y="5989320"/>
            <a:ext cx="2506286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176361" y="6116815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375820" y="6057860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7" y="21939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09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296588" y="577834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296588" y="577834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4499110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4499110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019224" y="447543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4019223" y="447543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3653115" y="482123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3653115" y="482124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650366" y="53055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4650366" y="53055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4547339" y="54785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4547339" y="54785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3901881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3901881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3933861" y="590817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3933861" y="590817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3581499" y="55183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6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7" y="147411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3581499" y="55183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067690" y="444389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5067689" y="444389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4316850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4316850" y="489309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5007318" y="48192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5007317" y="48192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5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 txBox="1"/>
          <p:nvPr/>
        </p:nvSpPr>
        <p:spPr>
          <a:xfrm>
            <a:off x="2479615" y="5175855"/>
            <a:ext cx="638810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Height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081423" y="51895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1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4081423" y="51895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294370" y="592268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294368" y="59226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4019224" y="5609868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4019223" y="56098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464157" y="5296718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40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3464155" y="52967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4243660" y="5337298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4243659" y="533729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4226091" y="566758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4226089" y="566758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5085999" y="5385303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5085998" y="538530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4230682" y="4703867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4230681" y="470386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4821675" y="5134285"/>
            <a:ext cx="123910" cy="146528"/>
          </a:xfrm>
          <a:custGeom>
            <a:avLst/>
            <a:gdLst/>
            <a:ahLst/>
            <a:cxnLst/>
            <a:rect l="l" t="t" r="r" b="b"/>
            <a:pathLst>
              <a:path w="123910" h="146528">
                <a:moveTo>
                  <a:pt x="69846" y="0"/>
                </a:moveTo>
                <a:lnTo>
                  <a:pt x="29408" y="12052"/>
                </a:lnTo>
                <a:lnTo>
                  <a:pt x="5138" y="44147"/>
                </a:lnTo>
                <a:lnTo>
                  <a:pt x="0" y="72685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2" y="146528"/>
                </a:lnTo>
                <a:lnTo>
                  <a:pt x="68737" y="145269"/>
                </a:lnTo>
                <a:lnTo>
                  <a:pt x="104414" y="125802"/>
                </a:lnTo>
                <a:lnTo>
                  <a:pt x="122487" y="89043"/>
                </a:lnTo>
                <a:lnTo>
                  <a:pt x="123910" y="74335"/>
                </a:lnTo>
                <a:lnTo>
                  <a:pt x="123862" y="72685"/>
                </a:lnTo>
                <a:lnTo>
                  <a:pt x="112237" y="30109"/>
                </a:lnTo>
                <a:lnTo>
                  <a:pt x="82443" y="3541"/>
                </a:lnTo>
                <a:lnTo>
                  <a:pt x="69846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4821677" y="5134286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6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4063876" y="4963404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4063875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4833006" y="560751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4833006" y="560751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4470383" y="5223384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4470382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4103480" y="5840724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4103479" y="584072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4361002" y="5497369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7" y="147412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361002" y="549737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4606010" y="5914616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4606009" y="591461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3473662" y="51127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473662" y="51127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3901881" y="54046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3901881" y="54046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3727161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3727161" y="5223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4294370" y="5060128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4294368" y="506012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4657743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4657743" y="496340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 txBox="1"/>
          <p:nvPr/>
        </p:nvSpPr>
        <p:spPr>
          <a:xfrm>
            <a:off x="6287493" y="4579247"/>
            <a:ext cx="4070985" cy="11087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T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w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o di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m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nsions:</a:t>
            </a:r>
            <a:endParaRPr sz="2400" dirty="0">
              <a:latin typeface="Calibri"/>
              <a:cs typeface="Calibri"/>
            </a:endParaRPr>
          </a:p>
          <a:p>
            <a:pPr marL="12700" marR="12700">
              <a:lnSpc>
                <a:spcPts val="290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Mo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re space bu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</a:t>
            </a:r>
            <a:r>
              <a:rPr lang="en-CA" sz="2400" spc="-10" dirty="0">
                <a:solidFill>
                  <a:srgbClr val="7F7F7F"/>
                </a:solidFill>
                <a:latin typeface="Calibri"/>
                <a:cs typeface="Calibri"/>
              </a:rPr>
              <a:t>still</a:t>
            </a:r>
            <a:r>
              <a:rPr sz="2400" spc="105" dirty="0">
                <a:solidFill>
                  <a:srgbClr val="7F7F7F"/>
                </a:solidFill>
                <a:latin typeface="Calibri"/>
                <a:cs typeface="Calibri"/>
              </a:rPr>
              <a:t> 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so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ch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B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eing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n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 i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mp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babl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3917664" y="6194147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75" name="object 7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78" name="Content Placeholder 77">
            <a:extLst>
              <a:ext uri="{FF2B5EF4-FFF2-40B4-BE49-F238E27FC236}">
                <a16:creationId xmlns:a16="http://schemas.microsoft.com/office/drawing/2014/main" id="{B13E0F54-E43D-BB44-BC39-15C365927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object 96"/>
          <p:cNvSpPr/>
          <p:nvPr/>
        </p:nvSpPr>
        <p:spPr>
          <a:xfrm>
            <a:off x="4266036" y="2230803"/>
            <a:ext cx="5312972" cy="4188150"/>
          </a:xfrm>
          <a:custGeom>
            <a:avLst/>
            <a:gdLst/>
            <a:ahLst/>
            <a:cxnLst/>
            <a:rect l="l" t="t" r="r" b="b"/>
            <a:pathLst>
              <a:path w="5312972" h="4188150">
                <a:moveTo>
                  <a:pt x="643475" y="0"/>
                </a:moveTo>
                <a:lnTo>
                  <a:pt x="0" y="3268995"/>
                </a:lnTo>
                <a:lnTo>
                  <a:pt x="4669496" y="4188150"/>
                </a:lnTo>
                <a:lnTo>
                  <a:pt x="5312972" y="919154"/>
                </a:lnTo>
                <a:lnTo>
                  <a:pt x="643475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" name="object 2"/>
          <p:cNvSpPr txBox="1"/>
          <p:nvPr/>
        </p:nvSpPr>
        <p:spPr>
          <a:xfrm>
            <a:off x="8118680" y="5216951"/>
            <a:ext cx="2047875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Bo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x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D9D9D9"/>
                </a:solidFill>
                <a:latin typeface="Calibri"/>
                <a:cs typeface="Calibri"/>
              </a:rPr>
              <a:t>Oﬃc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Gross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44091" y="1857329"/>
            <a:ext cx="135255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spc="-20" dirty="0">
                <a:solidFill>
                  <a:srgbClr val="D9D9D9"/>
                </a:solidFill>
                <a:latin typeface="Calibri"/>
                <a:cs typeface="Calibri"/>
              </a:rPr>
              <a:t>Metas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re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→ 2D Feature Extraction (PCA)</a:t>
            </a:r>
          </a:p>
          <a:p>
            <a:r>
              <a:rPr lang="en-US" dirty="0"/>
              <a:t>Optimum plane</a:t>
            </a:r>
          </a:p>
        </p:txBody>
      </p:sp>
      <p:sp>
        <p:nvSpPr>
          <p:cNvPr id="85" name="Content Placeholder 84">
            <a:extLst>
              <a:ext uri="{FF2B5EF4-FFF2-40B4-BE49-F238E27FC236}">
                <a16:creationId xmlns:a16="http://schemas.microsoft.com/office/drawing/2014/main" id="{ABD058B8-3632-0044-87EB-1C872643B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bject 5"/>
          <p:cNvSpPr/>
          <p:nvPr/>
        </p:nvSpPr>
        <p:spPr>
          <a:xfrm>
            <a:off x="5273041" y="1712422"/>
            <a:ext cx="295101" cy="35536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421679" y="1864425"/>
            <a:ext cx="0" cy="3334739"/>
          </a:xfrm>
          <a:custGeom>
            <a:avLst/>
            <a:gdLst/>
            <a:ahLst/>
            <a:cxnLst/>
            <a:rect l="l" t="t" r="r" b="b"/>
            <a:pathLst>
              <a:path h="3334739">
                <a:moveTo>
                  <a:pt x="0" y="3334739"/>
                </a:moveTo>
                <a:lnTo>
                  <a:pt x="0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5362725" y="1839221"/>
            <a:ext cx="117909" cy="115909"/>
          </a:xfrm>
          <a:custGeom>
            <a:avLst/>
            <a:gdLst/>
            <a:ahLst/>
            <a:cxnLst/>
            <a:rect l="l" t="t" r="r" b="b"/>
            <a:pathLst>
              <a:path w="117909" h="115909">
                <a:moveTo>
                  <a:pt x="58954" y="0"/>
                </a:moveTo>
                <a:lnTo>
                  <a:pt x="0" y="101064"/>
                </a:lnTo>
                <a:lnTo>
                  <a:pt x="2047" y="108840"/>
                </a:lnTo>
                <a:lnTo>
                  <a:pt x="14164" y="115909"/>
                </a:lnTo>
                <a:lnTo>
                  <a:pt x="21940" y="113861"/>
                </a:lnTo>
                <a:lnTo>
                  <a:pt x="58954" y="50410"/>
                </a:lnTo>
                <a:lnTo>
                  <a:pt x="88360" y="50410"/>
                </a:lnTo>
                <a:lnTo>
                  <a:pt x="58954" y="0"/>
                </a:lnTo>
                <a:close/>
              </a:path>
              <a:path w="117909" h="115909">
                <a:moveTo>
                  <a:pt x="88360" y="50410"/>
                </a:moveTo>
                <a:lnTo>
                  <a:pt x="58954" y="50410"/>
                </a:lnTo>
                <a:lnTo>
                  <a:pt x="95968" y="113861"/>
                </a:lnTo>
                <a:lnTo>
                  <a:pt x="103745" y="115909"/>
                </a:lnTo>
                <a:lnTo>
                  <a:pt x="115862" y="108840"/>
                </a:lnTo>
                <a:lnTo>
                  <a:pt x="117909" y="101064"/>
                </a:lnTo>
                <a:lnTo>
                  <a:pt x="88360" y="5041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376948" y="5070764"/>
            <a:ext cx="4950228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5421679" y="5199170"/>
            <a:ext cx="4734118" cy="0"/>
          </a:xfrm>
          <a:custGeom>
            <a:avLst/>
            <a:gdLst/>
            <a:ahLst/>
            <a:cxnLst/>
            <a:rect l="l" t="t" r="r" b="b"/>
            <a:pathLst>
              <a:path w="4734118">
                <a:moveTo>
                  <a:pt x="0" y="0"/>
                </a:moveTo>
                <a:lnTo>
                  <a:pt x="4734118" y="0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10065096" y="5140215"/>
            <a:ext cx="115909" cy="117908"/>
          </a:xfrm>
          <a:custGeom>
            <a:avLst/>
            <a:gdLst/>
            <a:ahLst/>
            <a:cxnLst/>
            <a:rect l="l" t="t" r="r" b="b"/>
            <a:pathLst>
              <a:path w="115909" h="117908">
                <a:moveTo>
                  <a:pt x="14843" y="0"/>
                </a:moveTo>
                <a:lnTo>
                  <a:pt x="7067" y="2045"/>
                </a:lnTo>
                <a:lnTo>
                  <a:pt x="0" y="14163"/>
                </a:lnTo>
                <a:lnTo>
                  <a:pt x="2047" y="21940"/>
                </a:lnTo>
                <a:lnTo>
                  <a:pt x="65498" y="58954"/>
                </a:lnTo>
                <a:lnTo>
                  <a:pt x="2047" y="95968"/>
                </a:lnTo>
                <a:lnTo>
                  <a:pt x="0" y="103745"/>
                </a:lnTo>
                <a:lnTo>
                  <a:pt x="7067" y="115862"/>
                </a:lnTo>
                <a:lnTo>
                  <a:pt x="14843" y="117908"/>
                </a:lnTo>
                <a:lnTo>
                  <a:pt x="115909" y="58954"/>
                </a:lnTo>
                <a:lnTo>
                  <a:pt x="14843" y="0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5717370" y="446428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5717370" y="446428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8554467" y="392673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8554466" y="392673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762639" y="2918635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762639" y="291863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5980440" y="272512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5980439" y="272511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7791884" y="473879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7791884" y="473879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8241961" y="523227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6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8" y="230057"/>
                </a:lnTo>
                <a:lnTo>
                  <a:pt x="54105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4" y="45269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8241960" y="523227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5928126" y="332626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5928126" y="332626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6619222" y="4651697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6108811" y="378371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6108811" y="378371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8505398" y="3439331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8505397" y="343933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7285833" y="307576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1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6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2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7285833" y="307576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6846282" y="510215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6846282" y="510215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6619222" y="406560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6619222" y="406560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7239625" y="4857606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7239625" y="4857605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5894967" y="5497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6"/>
                </a:lnTo>
                <a:lnTo>
                  <a:pt x="90304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5894966" y="5497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662361" y="4351652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4662361" y="435165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6321706" y="4040290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6321705" y="40402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6498628" y="514866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8554467" y="4816107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8554466" y="4816106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20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020688" y="4959129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020686" y="495912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8444069" y="3152827"/>
            <a:ext cx="254648" cy="286004"/>
          </a:xfrm>
          <a:custGeom>
            <a:avLst/>
            <a:gdLst/>
            <a:ahLst/>
            <a:cxnLst/>
            <a:rect l="l" t="t" r="r" b="b"/>
            <a:pathLst>
              <a:path w="254648" h="286004">
                <a:moveTo>
                  <a:pt x="128441" y="0"/>
                </a:moveTo>
                <a:lnTo>
                  <a:pt x="87998" y="7160"/>
                </a:lnTo>
                <a:lnTo>
                  <a:pt x="52943" y="27120"/>
                </a:lnTo>
                <a:lnTo>
                  <a:pt x="25265" y="57587"/>
                </a:lnTo>
                <a:lnTo>
                  <a:pt x="6954" y="96268"/>
                </a:lnTo>
                <a:lnTo>
                  <a:pt x="0" y="140870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1" y="265404"/>
                </a:lnTo>
                <a:lnTo>
                  <a:pt x="97696" y="282138"/>
                </a:lnTo>
                <a:lnTo>
                  <a:pt x="124480" y="286004"/>
                </a:lnTo>
                <a:lnTo>
                  <a:pt x="138675" y="285196"/>
                </a:lnTo>
                <a:lnTo>
                  <a:pt x="178057" y="273665"/>
                </a:lnTo>
                <a:lnTo>
                  <a:pt x="211177" y="250224"/>
                </a:lnTo>
                <a:lnTo>
                  <a:pt x="236164" y="217124"/>
                </a:lnTo>
                <a:lnTo>
                  <a:pt x="251145" y="176617"/>
                </a:lnTo>
                <a:lnTo>
                  <a:pt x="254648" y="146609"/>
                </a:lnTo>
                <a:lnTo>
                  <a:pt x="254585" y="140870"/>
                </a:ln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8444069" y="3152828"/>
            <a:ext cx="254688" cy="286003"/>
          </a:xfrm>
          <a:custGeom>
            <a:avLst/>
            <a:gdLst/>
            <a:ahLst/>
            <a:cxnLst/>
            <a:rect l="l" t="t" r="r" b="b"/>
            <a:pathLst>
              <a:path w="254688" h="286003">
                <a:moveTo>
                  <a:pt x="254688" y="143016"/>
                </a:moveTo>
                <a:lnTo>
                  <a:pt x="248261" y="98034"/>
                </a:lnTo>
                <a:lnTo>
                  <a:pt x="230359" y="58922"/>
                </a:lnTo>
                <a:lnTo>
                  <a:pt x="203045" y="28000"/>
                </a:lnTo>
                <a:lnTo>
                  <a:pt x="168384" y="7586"/>
                </a:lnTo>
                <a:lnTo>
                  <a:pt x="128441" y="0"/>
                </a:lnTo>
                <a:lnTo>
                  <a:pt x="114484" y="823"/>
                </a:lnTo>
                <a:lnTo>
                  <a:pt x="75616" y="12505"/>
                </a:lnTo>
                <a:lnTo>
                  <a:pt x="42798" y="36221"/>
                </a:lnTo>
                <a:lnTo>
                  <a:pt x="18022" y="69681"/>
                </a:lnTo>
                <a:lnTo>
                  <a:pt x="3276" y="110591"/>
                </a:lnTo>
                <a:lnTo>
                  <a:pt x="0" y="140871"/>
                </a:lnTo>
                <a:lnTo>
                  <a:pt x="724" y="156642"/>
                </a:lnTo>
                <a:lnTo>
                  <a:pt x="11032" y="200493"/>
                </a:lnTo>
                <a:lnTo>
                  <a:pt x="31972" y="237468"/>
                </a:lnTo>
                <a:lnTo>
                  <a:pt x="61532" y="265403"/>
                </a:lnTo>
                <a:lnTo>
                  <a:pt x="97696" y="282137"/>
                </a:lnTo>
                <a:lnTo>
                  <a:pt x="124481" y="286003"/>
                </a:lnTo>
                <a:lnTo>
                  <a:pt x="138676" y="285195"/>
                </a:lnTo>
                <a:lnTo>
                  <a:pt x="178057" y="273664"/>
                </a:lnTo>
                <a:lnTo>
                  <a:pt x="211177" y="250223"/>
                </a:lnTo>
                <a:lnTo>
                  <a:pt x="236164" y="217123"/>
                </a:lnTo>
                <a:lnTo>
                  <a:pt x="251145" y="176616"/>
                </a:lnTo>
                <a:lnTo>
                  <a:pt x="254688" y="143016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6378033" y="3296310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6378033" y="329630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8"/>
                </a:lnTo>
                <a:lnTo>
                  <a:pt x="26178" y="230058"/>
                </a:lnTo>
                <a:lnTo>
                  <a:pt x="54105" y="259306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7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8202869" y="578317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6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7961683" y="3640694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2"/>
                </a:lnTo>
                <a:lnTo>
                  <a:pt x="7772" y="192716"/>
                </a:lnTo>
                <a:lnTo>
                  <a:pt x="26177" y="230057"/>
                </a:lnTo>
                <a:lnTo>
                  <a:pt x="54103" y="259305"/>
                </a:lnTo>
                <a:lnTo>
                  <a:pt x="90304" y="278270"/>
                </a:lnTo>
                <a:lnTo>
                  <a:pt x="133529" y="284762"/>
                </a:lnTo>
                <a:lnTo>
                  <a:pt x="146280" y="282315"/>
                </a:lnTo>
                <a:lnTo>
                  <a:pt x="181336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8"/>
                </a:lnTo>
                <a:lnTo>
                  <a:pt x="241137" y="138424"/>
                </a:lnTo>
                <a:lnTo>
                  <a:pt x="240089" y="123226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7961681" y="3640694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8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6794677" y="5518319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5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2" y="282316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6794677" y="5518318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7768210" y="429512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8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7768210" y="4295121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4"/>
                </a:lnTo>
                <a:lnTo>
                  <a:pt x="7772" y="192718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7791884" y="519963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4849966" y="3776573"/>
            <a:ext cx="241137" cy="284763"/>
          </a:xfrm>
          <a:custGeom>
            <a:avLst/>
            <a:gdLst/>
            <a:ahLst/>
            <a:cxnLst/>
            <a:rect l="l" t="t" r="r" b="b"/>
            <a:pathLst>
              <a:path w="241137" h="284763">
                <a:moveTo>
                  <a:pt x="110782" y="0"/>
                </a:moveTo>
                <a:lnTo>
                  <a:pt x="73090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5"/>
                </a:lnTo>
                <a:lnTo>
                  <a:pt x="7773" y="192718"/>
                </a:lnTo>
                <a:lnTo>
                  <a:pt x="26177" y="230059"/>
                </a:lnTo>
                <a:lnTo>
                  <a:pt x="54104" y="259306"/>
                </a:lnTo>
                <a:lnTo>
                  <a:pt x="90305" y="278271"/>
                </a:lnTo>
                <a:lnTo>
                  <a:pt x="133530" y="284763"/>
                </a:lnTo>
                <a:lnTo>
                  <a:pt x="146281" y="282316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2" y="80910"/>
                </a:lnTo>
                <a:lnTo>
                  <a:pt x="207892" y="45268"/>
                </a:lnTo>
                <a:lnTo>
                  <a:pt x="177534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4849965" y="3776572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6048720" y="455552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1"/>
                </a:lnTo>
                <a:lnTo>
                  <a:pt x="0" y="142554"/>
                </a:lnTo>
                <a:lnTo>
                  <a:pt x="138" y="149474"/>
                </a:lnTo>
                <a:lnTo>
                  <a:pt x="7773" y="192717"/>
                </a:lnTo>
                <a:lnTo>
                  <a:pt x="26177" y="230058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1" y="284762"/>
                </a:lnTo>
                <a:lnTo>
                  <a:pt x="146282" y="282315"/>
                </a:lnTo>
                <a:lnTo>
                  <a:pt x="181338" y="265981"/>
                </a:lnTo>
                <a:lnTo>
                  <a:pt x="210046" y="237841"/>
                </a:lnTo>
                <a:lnTo>
                  <a:pt x="230412" y="200058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9"/>
                </a:lnTo>
                <a:lnTo>
                  <a:pt x="177536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6048720" y="455552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20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6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110783" y="0"/>
                </a:moveTo>
                <a:lnTo>
                  <a:pt x="73091" y="11056"/>
                </a:lnTo>
                <a:lnTo>
                  <a:pt x="41145" y="34955"/>
                </a:lnTo>
                <a:lnTo>
                  <a:pt x="17043" y="69209"/>
                </a:lnTo>
                <a:lnTo>
                  <a:pt x="2882" y="111330"/>
                </a:lnTo>
                <a:lnTo>
                  <a:pt x="0" y="142554"/>
                </a:lnTo>
                <a:lnTo>
                  <a:pt x="138" y="149473"/>
                </a:lnTo>
                <a:lnTo>
                  <a:pt x="7773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5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1"/>
                </a:lnTo>
                <a:lnTo>
                  <a:pt x="210046" y="237840"/>
                </a:lnTo>
                <a:lnTo>
                  <a:pt x="230411" y="200057"/>
                </a:lnTo>
                <a:lnTo>
                  <a:pt x="240438" y="154797"/>
                </a:lnTo>
                <a:lnTo>
                  <a:pt x="241138" y="138423"/>
                </a:lnTo>
                <a:lnTo>
                  <a:pt x="240090" y="123225"/>
                </a:lnTo>
                <a:lnTo>
                  <a:pt x="229224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8" y="3025"/>
                </a:lnTo>
                <a:lnTo>
                  <a:pt x="110783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4900093" y="3375200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7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2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7075952" y="4040290"/>
            <a:ext cx="241138" cy="284763"/>
          </a:xfrm>
          <a:custGeom>
            <a:avLst/>
            <a:gdLst/>
            <a:ahLst/>
            <a:cxnLst/>
            <a:rect l="l" t="t" r="r" b="b"/>
            <a:pathLst>
              <a:path w="241138" h="284763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9" y="149476"/>
                </a:lnTo>
                <a:lnTo>
                  <a:pt x="7773" y="192719"/>
                </a:lnTo>
                <a:lnTo>
                  <a:pt x="26178" y="230059"/>
                </a:lnTo>
                <a:lnTo>
                  <a:pt x="54105" y="259306"/>
                </a:lnTo>
                <a:lnTo>
                  <a:pt x="90306" y="278271"/>
                </a:lnTo>
                <a:lnTo>
                  <a:pt x="133532" y="284763"/>
                </a:lnTo>
                <a:lnTo>
                  <a:pt x="146283" y="282316"/>
                </a:lnTo>
                <a:lnTo>
                  <a:pt x="181339" y="265981"/>
                </a:lnTo>
                <a:lnTo>
                  <a:pt x="210047" y="237840"/>
                </a:lnTo>
                <a:lnTo>
                  <a:pt x="230412" y="200057"/>
                </a:lnTo>
                <a:lnTo>
                  <a:pt x="240438" y="154796"/>
                </a:lnTo>
                <a:lnTo>
                  <a:pt x="241138" y="138422"/>
                </a:lnTo>
                <a:lnTo>
                  <a:pt x="240090" y="123224"/>
                </a:lnTo>
                <a:lnTo>
                  <a:pt x="229223" y="80910"/>
                </a:lnTo>
                <a:lnTo>
                  <a:pt x="207893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7075952" y="4040289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6" y="35260"/>
                </a:lnTo>
                <a:lnTo>
                  <a:pt x="223205" y="68176"/>
                </a:lnTo>
                <a:lnTo>
                  <a:pt x="237719" y="108517"/>
                </a:lnTo>
                <a:lnTo>
                  <a:pt x="241138" y="138422"/>
                </a:lnTo>
                <a:lnTo>
                  <a:pt x="240438" y="154797"/>
                </a:lnTo>
                <a:lnTo>
                  <a:pt x="230411" y="200057"/>
                </a:lnTo>
                <a:lnTo>
                  <a:pt x="210046" y="237840"/>
                </a:lnTo>
                <a:lnTo>
                  <a:pt x="181338" y="265981"/>
                </a:lnTo>
                <a:lnTo>
                  <a:pt x="146282" y="282315"/>
                </a:lnTo>
                <a:lnTo>
                  <a:pt x="133531" y="284762"/>
                </a:lnTo>
                <a:lnTo>
                  <a:pt x="118419" y="284119"/>
                </a:lnTo>
                <a:lnTo>
                  <a:pt x="77396" y="273227"/>
                </a:lnTo>
                <a:lnTo>
                  <a:pt x="43815" y="250591"/>
                </a:lnTo>
                <a:lnTo>
                  <a:pt x="18923" y="218403"/>
                </a:lnTo>
                <a:lnTo>
                  <a:pt x="3970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7912479" y="2951082"/>
            <a:ext cx="241137" cy="284762"/>
          </a:xfrm>
          <a:custGeom>
            <a:avLst/>
            <a:gdLst/>
            <a:ahLst/>
            <a:cxnLst/>
            <a:rect l="l" t="t" r="r" b="b"/>
            <a:pathLst>
              <a:path w="241137" h="284762">
                <a:moveTo>
                  <a:pt x="110782" y="0"/>
                </a:moveTo>
                <a:lnTo>
                  <a:pt x="73090" y="11057"/>
                </a:lnTo>
                <a:lnTo>
                  <a:pt x="41145" y="34956"/>
                </a:lnTo>
                <a:lnTo>
                  <a:pt x="17043" y="69210"/>
                </a:lnTo>
                <a:lnTo>
                  <a:pt x="2882" y="111332"/>
                </a:lnTo>
                <a:lnTo>
                  <a:pt x="0" y="142555"/>
                </a:lnTo>
                <a:lnTo>
                  <a:pt x="138" y="149473"/>
                </a:lnTo>
                <a:lnTo>
                  <a:pt x="7772" y="192717"/>
                </a:lnTo>
                <a:lnTo>
                  <a:pt x="26177" y="230057"/>
                </a:lnTo>
                <a:lnTo>
                  <a:pt x="54104" y="259305"/>
                </a:lnTo>
                <a:lnTo>
                  <a:pt x="90304" y="278270"/>
                </a:lnTo>
                <a:lnTo>
                  <a:pt x="133530" y="284762"/>
                </a:lnTo>
                <a:lnTo>
                  <a:pt x="146281" y="282315"/>
                </a:lnTo>
                <a:lnTo>
                  <a:pt x="181337" y="265982"/>
                </a:lnTo>
                <a:lnTo>
                  <a:pt x="210045" y="237841"/>
                </a:lnTo>
                <a:lnTo>
                  <a:pt x="230410" y="200058"/>
                </a:lnTo>
                <a:lnTo>
                  <a:pt x="240437" y="154797"/>
                </a:lnTo>
                <a:lnTo>
                  <a:pt x="241137" y="138423"/>
                </a:lnTo>
                <a:lnTo>
                  <a:pt x="240089" y="123225"/>
                </a:lnTo>
                <a:lnTo>
                  <a:pt x="229223" y="80910"/>
                </a:lnTo>
                <a:lnTo>
                  <a:pt x="207892" y="45268"/>
                </a:lnTo>
                <a:lnTo>
                  <a:pt x="177535" y="18555"/>
                </a:lnTo>
                <a:lnTo>
                  <a:pt x="139587" y="3025"/>
                </a:lnTo>
                <a:lnTo>
                  <a:pt x="110782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7912478" y="2951083"/>
            <a:ext cx="241138" cy="284762"/>
          </a:xfrm>
          <a:custGeom>
            <a:avLst/>
            <a:gdLst/>
            <a:ahLst/>
            <a:cxnLst/>
            <a:rect l="l" t="t" r="r" b="b"/>
            <a:pathLst>
              <a:path w="241138" h="284762">
                <a:moveTo>
                  <a:pt x="0" y="142555"/>
                </a:moveTo>
                <a:lnTo>
                  <a:pt x="6368" y="96570"/>
                </a:lnTo>
                <a:lnTo>
                  <a:pt x="24076" y="56795"/>
                </a:lnTo>
                <a:lnTo>
                  <a:pt x="51025" y="25716"/>
                </a:lnTo>
                <a:lnTo>
                  <a:pt x="85119" y="5821"/>
                </a:lnTo>
                <a:lnTo>
                  <a:pt x="110782" y="0"/>
                </a:lnTo>
                <a:lnTo>
                  <a:pt x="125500" y="724"/>
                </a:lnTo>
                <a:lnTo>
                  <a:pt x="165658" y="12024"/>
                </a:lnTo>
                <a:lnTo>
                  <a:pt x="198705" y="35260"/>
                </a:lnTo>
                <a:lnTo>
                  <a:pt x="223205" y="68177"/>
                </a:lnTo>
                <a:lnTo>
                  <a:pt x="237719" y="108518"/>
                </a:lnTo>
                <a:lnTo>
                  <a:pt x="241138" y="138423"/>
                </a:lnTo>
                <a:lnTo>
                  <a:pt x="240438" y="154797"/>
                </a:lnTo>
                <a:lnTo>
                  <a:pt x="230411" y="200058"/>
                </a:lnTo>
                <a:lnTo>
                  <a:pt x="210046" y="237841"/>
                </a:lnTo>
                <a:lnTo>
                  <a:pt x="181338" y="265982"/>
                </a:lnTo>
                <a:lnTo>
                  <a:pt x="146281" y="282315"/>
                </a:lnTo>
                <a:lnTo>
                  <a:pt x="133530" y="284762"/>
                </a:lnTo>
                <a:lnTo>
                  <a:pt x="118418" y="284119"/>
                </a:lnTo>
                <a:lnTo>
                  <a:pt x="77396" y="273226"/>
                </a:lnTo>
                <a:lnTo>
                  <a:pt x="43814" y="250591"/>
                </a:lnTo>
                <a:lnTo>
                  <a:pt x="18923" y="218402"/>
                </a:lnTo>
                <a:lnTo>
                  <a:pt x="3969" y="178851"/>
                </a:lnTo>
                <a:lnTo>
                  <a:pt x="0" y="14255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3768437" y="5166360"/>
            <a:ext cx="1691639" cy="169163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3932393" y="5199165"/>
            <a:ext cx="1471952" cy="1580361"/>
          </a:xfrm>
          <a:custGeom>
            <a:avLst/>
            <a:gdLst/>
            <a:ahLst/>
            <a:cxnLst/>
            <a:rect l="l" t="t" r="r" b="b"/>
            <a:pathLst>
              <a:path w="1471952" h="1580361">
                <a:moveTo>
                  <a:pt x="1471952" y="0"/>
                </a:moveTo>
                <a:lnTo>
                  <a:pt x="0" y="1580361"/>
                </a:lnTo>
              </a:path>
            </a:pathLst>
          </a:custGeom>
          <a:ln w="25399"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/>
          <p:nvPr/>
        </p:nvSpPr>
        <p:spPr>
          <a:xfrm>
            <a:off x="3915215" y="6679539"/>
            <a:ext cx="115825" cy="118431"/>
          </a:xfrm>
          <a:custGeom>
            <a:avLst/>
            <a:gdLst/>
            <a:ahLst/>
            <a:cxnLst/>
            <a:rect l="l" t="t" r="r" b="b"/>
            <a:pathLst>
              <a:path w="115825" h="118431">
                <a:moveTo>
                  <a:pt x="32539" y="0"/>
                </a:moveTo>
                <a:lnTo>
                  <a:pt x="25741" y="4295"/>
                </a:lnTo>
                <a:lnTo>
                  <a:pt x="0" y="118431"/>
                </a:lnTo>
                <a:lnTo>
                  <a:pt x="112022" y="84657"/>
                </a:lnTo>
                <a:lnTo>
                  <a:pt x="113694" y="81543"/>
                </a:lnTo>
                <a:lnTo>
                  <a:pt x="34357" y="81543"/>
                </a:lnTo>
                <a:lnTo>
                  <a:pt x="50519" y="9883"/>
                </a:lnTo>
                <a:lnTo>
                  <a:pt x="46224" y="3086"/>
                </a:lnTo>
                <a:lnTo>
                  <a:pt x="32539" y="0"/>
                </a:lnTo>
                <a:close/>
              </a:path>
              <a:path w="115825" h="118431">
                <a:moveTo>
                  <a:pt x="104689" y="60338"/>
                </a:moveTo>
                <a:lnTo>
                  <a:pt x="34357" y="81543"/>
                </a:lnTo>
                <a:lnTo>
                  <a:pt x="113694" y="81543"/>
                </a:lnTo>
                <a:lnTo>
                  <a:pt x="115825" y="77572"/>
                </a:lnTo>
                <a:lnTo>
                  <a:pt x="111775" y="64141"/>
                </a:lnTo>
                <a:lnTo>
                  <a:pt x="104689" y="60338"/>
                </a:lnTo>
                <a:close/>
              </a:path>
            </a:pathLst>
          </a:custGeom>
          <a:solidFill>
            <a:srgbClr val="D9D9D9"/>
          </a:solidFill>
          <a:ln>
            <a:solidFill>
              <a:srgbClr val="D9D9D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8" name="object 78"/>
          <p:cNvSpPr/>
          <p:nvPr/>
        </p:nvSpPr>
        <p:spPr>
          <a:xfrm>
            <a:off x="5368637" y="1537854"/>
            <a:ext cx="1093123" cy="372410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9" name="object 79"/>
          <p:cNvSpPr/>
          <p:nvPr/>
        </p:nvSpPr>
        <p:spPr>
          <a:xfrm>
            <a:off x="5443903" y="1873213"/>
            <a:ext cx="706002" cy="3312603"/>
          </a:xfrm>
          <a:custGeom>
            <a:avLst/>
            <a:gdLst/>
            <a:ahLst/>
            <a:cxnLst/>
            <a:rect l="l" t="t" r="r" b="b"/>
            <a:pathLst>
              <a:path w="706002" h="3312603">
                <a:moveTo>
                  <a:pt x="0" y="3312603"/>
                </a:moveTo>
                <a:lnTo>
                  <a:pt x="706002" y="0"/>
                </a:lnTo>
              </a:path>
            </a:pathLst>
          </a:custGeom>
          <a:ln w="634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0" name="object 80"/>
          <p:cNvSpPr/>
          <p:nvPr/>
        </p:nvSpPr>
        <p:spPr>
          <a:xfrm>
            <a:off x="5969782" y="1811584"/>
            <a:ext cx="280752" cy="302759"/>
          </a:xfrm>
          <a:custGeom>
            <a:avLst/>
            <a:gdLst/>
            <a:ahLst/>
            <a:cxnLst/>
            <a:rect l="l" t="t" r="r" b="b"/>
            <a:pathLst>
              <a:path w="280752" h="302759">
                <a:moveTo>
                  <a:pt x="232660" y="123256"/>
                </a:moveTo>
                <a:lnTo>
                  <a:pt x="166989" y="123256"/>
                </a:lnTo>
                <a:lnTo>
                  <a:pt x="218941" y="281037"/>
                </a:lnTo>
                <a:lnTo>
                  <a:pt x="225178" y="291995"/>
                </a:lnTo>
                <a:lnTo>
                  <a:pt x="234798" y="299453"/>
                </a:lnTo>
                <a:lnTo>
                  <a:pt x="246513" y="302759"/>
                </a:lnTo>
                <a:lnTo>
                  <a:pt x="259029" y="301264"/>
                </a:lnTo>
                <a:lnTo>
                  <a:pt x="269988" y="295028"/>
                </a:lnTo>
                <a:lnTo>
                  <a:pt x="277446" y="285408"/>
                </a:lnTo>
                <a:lnTo>
                  <a:pt x="280752" y="273692"/>
                </a:lnTo>
                <a:lnTo>
                  <a:pt x="232660" y="123256"/>
                </a:lnTo>
                <a:close/>
              </a:path>
              <a:path w="280752" h="302759">
                <a:moveTo>
                  <a:pt x="193258" y="0"/>
                </a:moveTo>
                <a:lnTo>
                  <a:pt x="8243" y="203417"/>
                </a:lnTo>
                <a:lnTo>
                  <a:pt x="1846" y="214034"/>
                </a:lnTo>
                <a:lnTo>
                  <a:pt x="0" y="225856"/>
                </a:lnTo>
                <a:lnTo>
                  <a:pt x="2639" y="237515"/>
                </a:lnTo>
                <a:lnTo>
                  <a:pt x="9699" y="247642"/>
                </a:lnTo>
                <a:lnTo>
                  <a:pt x="10368" y="248268"/>
                </a:lnTo>
                <a:lnTo>
                  <a:pt x="20986" y="254665"/>
                </a:lnTo>
                <a:lnTo>
                  <a:pt x="32808" y="256512"/>
                </a:lnTo>
                <a:lnTo>
                  <a:pt x="44467" y="253872"/>
                </a:lnTo>
                <a:lnTo>
                  <a:pt x="54593" y="246812"/>
                </a:lnTo>
                <a:lnTo>
                  <a:pt x="55219" y="246143"/>
                </a:lnTo>
                <a:lnTo>
                  <a:pt x="166989" y="123256"/>
                </a:lnTo>
                <a:lnTo>
                  <a:pt x="232660" y="123256"/>
                </a:lnTo>
                <a:lnTo>
                  <a:pt x="193258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1" name="object 81"/>
          <p:cNvSpPr/>
          <p:nvPr/>
        </p:nvSpPr>
        <p:spPr>
          <a:xfrm>
            <a:off x="5352012" y="5153890"/>
            <a:ext cx="5099857" cy="133834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2" name="object 82"/>
          <p:cNvSpPr/>
          <p:nvPr/>
        </p:nvSpPr>
        <p:spPr>
          <a:xfrm>
            <a:off x="5404300" y="5208898"/>
            <a:ext cx="4688832" cy="948734"/>
          </a:xfrm>
          <a:custGeom>
            <a:avLst/>
            <a:gdLst/>
            <a:ahLst/>
            <a:cxnLst/>
            <a:rect l="l" t="t" r="r" b="b"/>
            <a:pathLst>
              <a:path w="4688832" h="948734">
                <a:moveTo>
                  <a:pt x="0" y="0"/>
                </a:moveTo>
                <a:lnTo>
                  <a:pt x="4688832" y="948734"/>
                </a:lnTo>
              </a:path>
            </a:pathLst>
          </a:custGeom>
          <a:ln w="634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3" name="object 83"/>
          <p:cNvSpPr/>
          <p:nvPr/>
        </p:nvSpPr>
        <p:spPr>
          <a:xfrm>
            <a:off x="9852700" y="5979268"/>
            <a:ext cx="302194" cy="281182"/>
          </a:xfrm>
          <a:custGeom>
            <a:avLst/>
            <a:gdLst/>
            <a:ahLst/>
            <a:cxnLst/>
            <a:rect l="l" t="t" r="r" b="b"/>
            <a:pathLst>
              <a:path w="302194" h="281182">
                <a:moveTo>
                  <a:pt x="73465" y="0"/>
                </a:moveTo>
                <a:lnTo>
                  <a:pt x="44088" y="33957"/>
                </a:lnTo>
                <a:lnTo>
                  <a:pt x="47169" y="45502"/>
                </a:lnTo>
                <a:lnTo>
                  <a:pt x="54636" y="55374"/>
                </a:lnTo>
                <a:lnTo>
                  <a:pt x="178672" y="165868"/>
                </a:lnTo>
                <a:lnTo>
                  <a:pt x="21325" y="219488"/>
                </a:lnTo>
                <a:lnTo>
                  <a:pt x="10482" y="225853"/>
                </a:lnTo>
                <a:lnTo>
                  <a:pt x="3162" y="235543"/>
                </a:lnTo>
                <a:lnTo>
                  <a:pt x="0" y="247269"/>
                </a:lnTo>
                <a:lnTo>
                  <a:pt x="1626" y="259744"/>
                </a:lnTo>
                <a:lnTo>
                  <a:pt x="8030" y="270699"/>
                </a:lnTo>
                <a:lnTo>
                  <a:pt x="17719" y="278019"/>
                </a:lnTo>
                <a:lnTo>
                  <a:pt x="29445" y="281182"/>
                </a:lnTo>
                <a:lnTo>
                  <a:pt x="41920" y="279555"/>
                </a:lnTo>
                <a:lnTo>
                  <a:pt x="302194" y="190861"/>
                </a:lnTo>
                <a:lnTo>
                  <a:pt x="96125" y="7311"/>
                </a:lnTo>
                <a:lnTo>
                  <a:pt x="85321" y="1384"/>
                </a:lnTo>
                <a:lnTo>
                  <a:pt x="7346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8" name="object 98"/>
          <p:cNvSpPr txBox="1"/>
          <p:nvPr/>
        </p:nvSpPr>
        <p:spPr>
          <a:xfrm>
            <a:off x="2636401" y="6252698"/>
            <a:ext cx="139573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Si</a:t>
            </a:r>
            <a:r>
              <a:rPr sz="2400" spc="-15" dirty="0">
                <a:solidFill>
                  <a:srgbClr val="D9D9D9"/>
                </a:solidFill>
                <a:latin typeface="Calibri"/>
                <a:cs typeface="Calibri"/>
              </a:rPr>
              <a:t>ze </a:t>
            </a:r>
            <a:r>
              <a:rPr sz="2400" spc="-5" dirty="0">
                <a:solidFill>
                  <a:srgbClr val="D9D9D9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D9D9D9"/>
                </a:solidFill>
                <a:latin typeface="Calibri"/>
                <a:cs typeface="Calibri"/>
              </a:rPr>
              <a:t>f </a:t>
            </a:r>
            <a:r>
              <a:rPr sz="2400" spc="-10" dirty="0">
                <a:solidFill>
                  <a:srgbClr val="D9D9D9"/>
                </a:solidFill>
                <a:latin typeface="Calibri"/>
                <a:cs typeface="Calibri"/>
              </a:rPr>
              <a:t>cast</a:t>
            </a:r>
            <a:endParaRPr sz="2400" dirty="0">
              <a:solidFill>
                <a:srgbClr val="D9D9D9"/>
              </a:solidFill>
              <a:latin typeface="Calibri"/>
              <a:cs typeface="Calibri"/>
            </a:endParaRPr>
          </a:p>
        </p:txBody>
      </p:sp>
      <p:sp>
        <p:nvSpPr>
          <p:cNvPr id="100" name="TextBox 99"/>
          <p:cNvSpPr txBox="1"/>
          <p:nvPr/>
        </p:nvSpPr>
        <p:spPr>
          <a:xfrm rot="16986674">
            <a:off x="2956437" y="3186493"/>
            <a:ext cx="4738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000" dirty="0">
                <a:solidFill>
                  <a:srgbClr val="7F7F7F"/>
                </a:solidFill>
              </a:rPr>
              <a:t>A</a:t>
            </a:r>
            <a:r>
              <a:rPr lang="en-CA" sz="2000" baseline="-25000" dirty="0">
                <a:solidFill>
                  <a:srgbClr val="7F7F7F"/>
                </a:solidFill>
              </a:rPr>
              <a:t>1</a:t>
            </a:r>
            <a:r>
              <a:rPr lang="en-CA" sz="2000" dirty="0">
                <a:solidFill>
                  <a:srgbClr val="7F7F7F"/>
                </a:solidFill>
              </a:rPr>
              <a:t> *(Metascore) + B</a:t>
            </a:r>
            <a:r>
              <a:rPr lang="en-CA" sz="2000" baseline="-25000" dirty="0">
                <a:solidFill>
                  <a:srgbClr val="7F7F7F"/>
                </a:solidFill>
              </a:rPr>
              <a:t>1</a:t>
            </a:r>
            <a:r>
              <a:rPr lang="en-CA" sz="2000" dirty="0">
                <a:solidFill>
                  <a:srgbClr val="7F7F7F"/>
                </a:solidFill>
              </a:rPr>
              <a:t> *(Gross) + C</a:t>
            </a:r>
            <a:r>
              <a:rPr lang="en-CA" sz="2000" baseline="-25000" dirty="0">
                <a:solidFill>
                  <a:srgbClr val="7F7F7F"/>
                </a:solidFill>
              </a:rPr>
              <a:t>1</a:t>
            </a:r>
            <a:r>
              <a:rPr lang="en-CA" sz="2000" dirty="0">
                <a:solidFill>
                  <a:srgbClr val="7F7F7F"/>
                </a:solidFill>
              </a:rPr>
              <a:t> *(Cast)</a:t>
            </a:r>
          </a:p>
        </p:txBody>
      </p:sp>
      <p:sp>
        <p:nvSpPr>
          <p:cNvPr id="101" name="TextBox 100"/>
          <p:cNvSpPr txBox="1"/>
          <p:nvPr/>
        </p:nvSpPr>
        <p:spPr>
          <a:xfrm rot="627422">
            <a:off x="5858437" y="5969884"/>
            <a:ext cx="4738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000" dirty="0">
                <a:solidFill>
                  <a:srgbClr val="7F7F7F"/>
                </a:solidFill>
              </a:rPr>
              <a:t>A</a:t>
            </a:r>
            <a:r>
              <a:rPr lang="en-CA" sz="2000" baseline="-25000" dirty="0">
                <a:solidFill>
                  <a:srgbClr val="7F7F7F"/>
                </a:solidFill>
              </a:rPr>
              <a:t>2</a:t>
            </a:r>
            <a:r>
              <a:rPr lang="en-CA" sz="2000" dirty="0">
                <a:solidFill>
                  <a:srgbClr val="7F7F7F"/>
                </a:solidFill>
              </a:rPr>
              <a:t> *(Metascore) + B</a:t>
            </a:r>
            <a:r>
              <a:rPr lang="en-CA" sz="2000" baseline="-25000" dirty="0">
                <a:solidFill>
                  <a:srgbClr val="7F7F7F"/>
                </a:solidFill>
              </a:rPr>
              <a:t>2</a:t>
            </a:r>
            <a:r>
              <a:rPr lang="en-CA" sz="2000" dirty="0">
                <a:solidFill>
                  <a:srgbClr val="7F7F7F"/>
                </a:solidFill>
              </a:rPr>
              <a:t> *(Gross) + C</a:t>
            </a:r>
            <a:r>
              <a:rPr lang="en-CA" sz="2000" baseline="-25000" dirty="0">
                <a:solidFill>
                  <a:srgbClr val="7F7F7F"/>
                </a:solidFill>
              </a:rPr>
              <a:t>2</a:t>
            </a:r>
            <a:r>
              <a:rPr lang="en-CA" sz="2000" dirty="0">
                <a:solidFill>
                  <a:srgbClr val="7F7F7F"/>
                </a:solidFill>
              </a:rPr>
              <a:t> *(Cast)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128887" y="1738359"/>
            <a:ext cx="5857240" cy="44704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800" b="1" dirty="0">
                <a:solidFill>
                  <a:srgbClr val="7F7F7F"/>
                </a:solidFill>
                <a:latin typeface="Calibri"/>
                <a:cs typeface="Calibri"/>
              </a:rPr>
              <a:t>fr</a:t>
            </a:r>
            <a:r>
              <a:rPr sz="2800" b="1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800" b="1" dirty="0">
                <a:solidFill>
                  <a:srgbClr val="7F7F7F"/>
                </a:solidFill>
                <a:latin typeface="Calibri"/>
                <a:cs typeface="Calibri"/>
              </a:rPr>
              <a:t>m </a:t>
            </a:r>
            <a:r>
              <a:rPr lang="en-CA" sz="2800" dirty="0">
                <a:solidFill>
                  <a:srgbClr val="4F81BD"/>
                </a:solidFill>
                <a:latin typeface="Calibri"/>
                <a:cs typeface="Calibri"/>
              </a:rPr>
              <a:t>sklearn.decomposition</a:t>
            </a:r>
            <a:r>
              <a:rPr sz="2800" dirty="0">
                <a:solidFill>
                  <a:srgbClr val="4F81BD"/>
                </a:solidFill>
                <a:latin typeface="Calibri"/>
                <a:cs typeface="Calibri"/>
              </a:rPr>
              <a:t> </a:t>
            </a:r>
            <a:r>
              <a:rPr sz="2800" b="1" spc="-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2800" b="1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2800" b="1" spc="-20" dirty="0">
                <a:solidFill>
                  <a:srgbClr val="7F7F7F"/>
                </a:solidFill>
                <a:latin typeface="Calibri"/>
                <a:cs typeface="Calibri"/>
              </a:rPr>
              <a:t>po</a:t>
            </a:r>
            <a:r>
              <a:rPr sz="2800" b="1" spc="-10" dirty="0">
                <a:solidFill>
                  <a:srgbClr val="7F7F7F"/>
                </a:solidFill>
                <a:latin typeface="Calibri"/>
                <a:cs typeface="Calibri"/>
              </a:rPr>
              <a:t>rt</a:t>
            </a:r>
            <a:r>
              <a:rPr sz="2800" b="1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800" spc="-20" dirty="0">
                <a:solidFill>
                  <a:srgbClr val="9BBB59"/>
                </a:solidFill>
                <a:latin typeface="Calibri"/>
                <a:cs typeface="Calibri"/>
              </a:rPr>
              <a:t>PCA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128888" y="3021059"/>
            <a:ext cx="5457825" cy="84074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600" spc="-15" dirty="0">
                <a:solidFill>
                  <a:srgbClr val="7F7F7F"/>
                </a:solidFill>
                <a:latin typeface="Calibri"/>
                <a:cs typeface="Calibri"/>
              </a:rPr>
              <a:t>reducer = PCA( n_c</a:t>
            </a:r>
            <a:r>
              <a:rPr sz="26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600" spc="-25" dirty="0">
                <a:solidFill>
                  <a:srgbClr val="7F7F7F"/>
                </a:solidFill>
                <a:latin typeface="Calibri"/>
                <a:cs typeface="Calibri"/>
              </a:rPr>
              <a:t>mp</a:t>
            </a:r>
            <a:r>
              <a:rPr sz="26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60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2600" spc="-15" dirty="0">
                <a:solidFill>
                  <a:srgbClr val="7F7F7F"/>
                </a:solidFill>
                <a:latin typeface="Calibri"/>
                <a:cs typeface="Calibri"/>
              </a:rPr>
              <a:t>ents = 20 )</a:t>
            </a:r>
            <a:endParaRPr sz="2600" dirty="0">
              <a:latin typeface="Calibri"/>
              <a:cs typeface="Calibri"/>
            </a:endParaRPr>
          </a:p>
          <a:p>
            <a:pPr marL="12700">
              <a:lnSpc>
                <a:spcPts val="3340"/>
              </a:lnSpc>
            </a:pPr>
            <a:r>
              <a:rPr sz="2600" spc="-15" dirty="0">
                <a:solidFill>
                  <a:srgbClr val="7F7F7F"/>
                </a:solidFill>
                <a:latin typeface="Calibri"/>
                <a:cs typeface="Calibri"/>
              </a:rPr>
              <a:t>reduced_X = reducer</a:t>
            </a:r>
            <a:r>
              <a:rPr sz="2600" spc="-5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2600" dirty="0">
                <a:solidFill>
                  <a:srgbClr val="7F7F7F"/>
                </a:solidFill>
                <a:latin typeface="Calibri"/>
                <a:cs typeface="Calibri"/>
              </a:rPr>
              <a:t>ﬁ</a:t>
            </a:r>
            <a:r>
              <a:rPr sz="2600" spc="-15" dirty="0">
                <a:solidFill>
                  <a:srgbClr val="7F7F7F"/>
                </a:solidFill>
                <a:latin typeface="Calibri"/>
                <a:cs typeface="Calibri"/>
              </a:rPr>
              <a:t>t_transf</a:t>
            </a:r>
            <a:r>
              <a:rPr sz="26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600" spc="-20" dirty="0">
                <a:solidFill>
                  <a:srgbClr val="7F7F7F"/>
                </a:solidFill>
                <a:latin typeface="Calibri"/>
                <a:cs typeface="Calibri"/>
              </a:rPr>
              <a:t>rm(X)</a:t>
            </a:r>
            <a:endParaRPr sz="2600" dirty="0">
              <a:latin typeface="Calibri"/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088E04F-6EB5-4D44-9C99-19AA3AB80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72AC46-0D12-2E4F-B06D-3790D4FB0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and why to use PCA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B373B8-ED9C-1048-B1AA-ECD3B95E1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2756456" y="1545490"/>
            <a:ext cx="6518275" cy="344424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800" spc="-15" dirty="0">
                <a:solidFill>
                  <a:srgbClr val="4BACC6"/>
                </a:solidFill>
                <a:latin typeface="Calibri"/>
                <a:cs typeface="Calibri"/>
              </a:rPr>
              <a:t>Imp</a:t>
            </a:r>
            <a:r>
              <a:rPr sz="2800" spc="-10" dirty="0">
                <a:solidFill>
                  <a:srgbClr val="4BACC6"/>
                </a:solidFill>
                <a:latin typeface="Calibri"/>
                <a:cs typeface="Calibri"/>
              </a:rPr>
              <a:t>r</a:t>
            </a:r>
            <a:r>
              <a:rPr sz="2800" spc="-5" dirty="0">
                <a:solidFill>
                  <a:srgbClr val="4BACC6"/>
                </a:solidFill>
                <a:latin typeface="Calibri"/>
                <a:cs typeface="Calibri"/>
              </a:rPr>
              <a:t>o</a:t>
            </a:r>
            <a:r>
              <a:rPr sz="2800" spc="-15" dirty="0">
                <a:solidFill>
                  <a:srgbClr val="4BACC6"/>
                </a:solidFill>
                <a:latin typeface="Calibri"/>
                <a:cs typeface="Calibri"/>
              </a:rPr>
              <a:t>ving </a:t>
            </a:r>
            <a:r>
              <a:rPr sz="2800" spc="-20" dirty="0">
                <a:solidFill>
                  <a:srgbClr val="4BACC6"/>
                </a:solidFill>
                <a:latin typeface="Calibri"/>
                <a:cs typeface="Calibri"/>
              </a:rPr>
              <a:t>y</a:t>
            </a:r>
            <a:r>
              <a:rPr sz="2800" spc="-5" dirty="0">
                <a:solidFill>
                  <a:srgbClr val="4BACC6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4BACC6"/>
                </a:solidFill>
                <a:latin typeface="Calibri"/>
                <a:cs typeface="Calibri"/>
              </a:rPr>
              <a:t>u</a:t>
            </a:r>
            <a:r>
              <a:rPr sz="2800" spc="-10" dirty="0">
                <a:solidFill>
                  <a:srgbClr val="4BACC6"/>
                </a:solidFill>
                <a:latin typeface="Calibri"/>
                <a:cs typeface="Calibri"/>
              </a:rPr>
              <a:t>r </a:t>
            </a:r>
            <a:r>
              <a:rPr sz="2800" spc="-15" dirty="0">
                <a:solidFill>
                  <a:srgbClr val="4BACC6"/>
                </a:solidFill>
                <a:latin typeface="Calibri"/>
                <a:cs typeface="Calibri"/>
              </a:rPr>
              <a:t>clustering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300"/>
              </a:lnSpc>
              <a:spcBef>
                <a:spcPts val="39"/>
              </a:spcBef>
            </a:pPr>
            <a:endParaRPr sz="1300" dirty="0"/>
          </a:p>
          <a:p>
            <a:pPr marL="12700"/>
            <a:r>
              <a:rPr sz="2800" spc="-15" dirty="0">
                <a:solidFill>
                  <a:srgbClr val="9BBB59"/>
                </a:solidFill>
                <a:latin typeface="Calibri"/>
                <a:cs typeface="Calibri"/>
              </a:rPr>
              <a:t>Imp</a:t>
            </a:r>
            <a:r>
              <a:rPr sz="2800" spc="-10" dirty="0">
                <a:solidFill>
                  <a:srgbClr val="9BBB59"/>
                </a:solidFill>
                <a:latin typeface="Calibri"/>
                <a:cs typeface="Calibri"/>
              </a:rPr>
              <a:t>r</a:t>
            </a:r>
            <a:r>
              <a:rPr sz="28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800" spc="-15" dirty="0">
                <a:solidFill>
                  <a:srgbClr val="9BBB59"/>
                </a:solidFill>
                <a:latin typeface="Calibri"/>
                <a:cs typeface="Calibri"/>
              </a:rPr>
              <a:t>ving </a:t>
            </a:r>
            <a:r>
              <a:rPr sz="2800" spc="-20" dirty="0">
                <a:solidFill>
                  <a:srgbClr val="9BBB59"/>
                </a:solidFill>
                <a:latin typeface="Calibri"/>
                <a:cs typeface="Calibri"/>
              </a:rPr>
              <a:t>y</a:t>
            </a:r>
            <a:r>
              <a:rPr sz="2800" spc="-5" dirty="0">
                <a:solidFill>
                  <a:srgbClr val="9BBB59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9BBB59"/>
                </a:solidFill>
                <a:latin typeface="Calibri"/>
                <a:cs typeface="Calibri"/>
              </a:rPr>
              <a:t>u</a:t>
            </a:r>
            <a:r>
              <a:rPr sz="2800" spc="-10" dirty="0">
                <a:solidFill>
                  <a:srgbClr val="9BBB59"/>
                </a:solidFill>
                <a:latin typeface="Calibri"/>
                <a:cs typeface="Calibri"/>
              </a:rPr>
              <a:t>r </a:t>
            </a:r>
            <a:r>
              <a:rPr lang="en-CA" sz="2800" spc="-15" dirty="0">
                <a:solidFill>
                  <a:srgbClr val="9BBB59"/>
                </a:solidFill>
                <a:latin typeface="Calibri"/>
                <a:cs typeface="Calibri"/>
              </a:rPr>
              <a:t>classification</a:t>
            </a:r>
            <a:endParaRPr sz="2800" dirty="0">
              <a:latin typeface="Calibri"/>
              <a:cs typeface="Calibri"/>
            </a:endParaRPr>
          </a:p>
          <a:p>
            <a:pPr marL="12700">
              <a:spcBef>
                <a:spcPts val="40"/>
              </a:spcBef>
            </a:pPr>
            <a:r>
              <a:rPr sz="2800" dirty="0">
                <a:solidFill>
                  <a:srgbClr val="7F7F7F"/>
                </a:solidFill>
                <a:latin typeface="Calibri"/>
                <a:cs typeface="Calibri"/>
              </a:rPr>
              <a:t>(</a:t>
            </a:r>
            <a:r>
              <a:rPr lang="en-CA" sz="2800" dirty="0">
                <a:solidFill>
                  <a:srgbClr val="7F7F7F"/>
                </a:solidFill>
                <a:latin typeface="Calibri"/>
                <a:cs typeface="Calibri"/>
              </a:rPr>
              <a:t>alternative</a:t>
            </a:r>
            <a:r>
              <a:rPr sz="2800" spc="-15" dirty="0">
                <a:solidFill>
                  <a:srgbClr val="7F7F7F"/>
                </a:solidFill>
                <a:latin typeface="Calibri"/>
                <a:cs typeface="Calibri"/>
              </a:rPr>
              <a:t> to feature selec</a:t>
            </a:r>
            <a:r>
              <a:rPr lang="en-US" sz="2800" spc="125" dirty="0">
                <a:solidFill>
                  <a:srgbClr val="7F7F7F"/>
                </a:solidFill>
                <a:latin typeface="Calibri"/>
                <a:cs typeface="Calibri"/>
              </a:rPr>
              <a:t>ti</a:t>
            </a:r>
            <a:r>
              <a:rPr sz="28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7F7F7F"/>
                </a:solidFill>
                <a:latin typeface="Calibri"/>
                <a:cs typeface="Calibri"/>
              </a:rPr>
              <a:t>n)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300"/>
              </a:lnSpc>
              <a:spcBef>
                <a:spcPts val="39"/>
              </a:spcBef>
            </a:pPr>
            <a:endParaRPr sz="1300" dirty="0"/>
          </a:p>
          <a:p>
            <a:pPr marL="12700"/>
            <a:r>
              <a:rPr sz="2800" dirty="0">
                <a:solidFill>
                  <a:srgbClr val="C0504D"/>
                </a:solidFill>
                <a:latin typeface="Calibri"/>
                <a:cs typeface="Calibri"/>
              </a:rPr>
              <a:t>Visualizin</a:t>
            </a:r>
            <a:r>
              <a:rPr sz="2800" spc="-15" dirty="0">
                <a:solidFill>
                  <a:srgbClr val="C0504D"/>
                </a:solidFill>
                <a:latin typeface="Calibri"/>
                <a:cs typeface="Calibri"/>
              </a:rPr>
              <a:t>g high di</a:t>
            </a:r>
            <a:r>
              <a:rPr sz="2800" spc="-20" dirty="0">
                <a:solidFill>
                  <a:srgbClr val="C0504D"/>
                </a:solidFill>
                <a:latin typeface="Calibri"/>
                <a:cs typeface="Calibri"/>
              </a:rPr>
              <a:t>mensi</a:t>
            </a:r>
            <a:r>
              <a:rPr sz="2800" spc="-5" dirty="0">
                <a:solidFill>
                  <a:srgbClr val="C0504D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C0504D"/>
                </a:solidFill>
                <a:latin typeface="Calibri"/>
                <a:cs typeface="Calibri"/>
              </a:rPr>
              <a:t>nal d</a:t>
            </a:r>
            <a:r>
              <a:rPr sz="2800" spc="-15" dirty="0">
                <a:solidFill>
                  <a:srgbClr val="C0504D"/>
                </a:solidFill>
                <a:latin typeface="Calibri"/>
                <a:cs typeface="Calibri"/>
              </a:rPr>
              <a:t>ata in </a:t>
            </a:r>
            <a:r>
              <a:rPr sz="2800" spc="-20" dirty="0">
                <a:solidFill>
                  <a:srgbClr val="C0504D"/>
                </a:solidFill>
                <a:latin typeface="Calibri"/>
                <a:cs typeface="Calibri"/>
              </a:rPr>
              <a:t>2</a:t>
            </a:r>
            <a:r>
              <a:rPr sz="2800" dirty="0">
                <a:solidFill>
                  <a:srgbClr val="C0504D"/>
                </a:solidFill>
                <a:latin typeface="Calibri"/>
                <a:cs typeface="Calibri"/>
              </a:rPr>
              <a:t>D </a:t>
            </a:r>
            <a:r>
              <a:rPr sz="2800" spc="-5" dirty="0">
                <a:solidFill>
                  <a:srgbClr val="C0504D"/>
                </a:solidFill>
                <a:latin typeface="Calibri"/>
                <a:cs typeface="Calibri"/>
              </a:rPr>
              <a:t>o</a:t>
            </a:r>
            <a:r>
              <a:rPr sz="2800" spc="-10" dirty="0">
                <a:solidFill>
                  <a:srgbClr val="C0504D"/>
                </a:solidFill>
                <a:latin typeface="Calibri"/>
                <a:cs typeface="Calibri"/>
              </a:rPr>
              <a:t>r </a:t>
            </a:r>
            <a:r>
              <a:rPr sz="2800" spc="-20" dirty="0">
                <a:solidFill>
                  <a:srgbClr val="C0504D"/>
                </a:solidFill>
                <a:latin typeface="Calibri"/>
                <a:cs typeface="Calibri"/>
              </a:rPr>
              <a:t>3</a:t>
            </a:r>
            <a:r>
              <a:rPr sz="2800" dirty="0">
                <a:solidFill>
                  <a:srgbClr val="C0504D"/>
                </a:solidFill>
                <a:latin typeface="Calibri"/>
                <a:cs typeface="Calibri"/>
              </a:rPr>
              <a:t>D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000"/>
              </a:lnSpc>
            </a:pPr>
            <a:endParaRPr sz="1000" dirty="0"/>
          </a:p>
          <a:p>
            <a:pPr>
              <a:lnSpc>
                <a:spcPts val="1400"/>
              </a:lnSpc>
              <a:spcBef>
                <a:spcPts val="40"/>
              </a:spcBef>
            </a:pPr>
            <a:endParaRPr sz="1400" dirty="0"/>
          </a:p>
          <a:p>
            <a:pPr marL="12700"/>
            <a:r>
              <a:rPr sz="2800" dirty="0">
                <a:solidFill>
                  <a:srgbClr val="8064A2"/>
                </a:solidFill>
                <a:latin typeface="Calibri"/>
                <a:cs typeface="Calibri"/>
              </a:rPr>
              <a:t>D</a:t>
            </a:r>
            <a:r>
              <a:rPr sz="2800" spc="-15" dirty="0">
                <a:solidFill>
                  <a:srgbClr val="8064A2"/>
                </a:solidFill>
                <a:latin typeface="Calibri"/>
                <a:cs typeface="Calibri"/>
              </a:rPr>
              <a:t>ata c</a:t>
            </a:r>
            <a:r>
              <a:rPr sz="2800" spc="-5" dirty="0">
                <a:solidFill>
                  <a:srgbClr val="8064A2"/>
                </a:solidFill>
                <a:latin typeface="Calibri"/>
                <a:cs typeface="Calibri"/>
              </a:rPr>
              <a:t>o</a:t>
            </a:r>
            <a:r>
              <a:rPr sz="2800" spc="-25" dirty="0">
                <a:solidFill>
                  <a:srgbClr val="8064A2"/>
                </a:solidFill>
                <a:latin typeface="Calibri"/>
                <a:cs typeface="Calibri"/>
              </a:rPr>
              <a:t>mp</a:t>
            </a:r>
            <a:r>
              <a:rPr sz="2800" spc="-15" dirty="0">
                <a:solidFill>
                  <a:srgbClr val="8064A2"/>
                </a:solidFill>
                <a:latin typeface="Calibri"/>
                <a:cs typeface="Calibri"/>
              </a:rPr>
              <a:t>ressi</a:t>
            </a:r>
            <a:r>
              <a:rPr sz="2800" spc="-5" dirty="0">
                <a:solidFill>
                  <a:srgbClr val="8064A2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8064A2"/>
                </a:solidFill>
                <a:latin typeface="Calibri"/>
                <a:cs typeface="Calibri"/>
              </a:rPr>
              <a:t>n </a:t>
            </a:r>
            <a:r>
              <a:rPr sz="2800" spc="-25" dirty="0">
                <a:solidFill>
                  <a:srgbClr val="8064A2"/>
                </a:solidFill>
                <a:latin typeface="Calibri"/>
                <a:cs typeface="Calibri"/>
              </a:rPr>
              <a:t>w</a:t>
            </a:r>
            <a:r>
              <a:rPr sz="2800" dirty="0">
                <a:solidFill>
                  <a:srgbClr val="8064A2"/>
                </a:solidFill>
                <a:latin typeface="Calibri"/>
                <a:cs typeface="Calibri"/>
              </a:rPr>
              <a:t>ith </a:t>
            </a:r>
            <a:r>
              <a:rPr lang="en-CA" sz="2800" dirty="0">
                <a:solidFill>
                  <a:srgbClr val="8064A2"/>
                </a:solidFill>
                <a:latin typeface="Calibri"/>
                <a:cs typeface="Calibri"/>
              </a:rPr>
              <a:t>little</a:t>
            </a:r>
            <a:r>
              <a:rPr sz="2800" spc="-15" dirty="0">
                <a:solidFill>
                  <a:srgbClr val="8064A2"/>
                </a:solidFill>
                <a:latin typeface="Calibri"/>
                <a:cs typeface="Calibri"/>
              </a:rPr>
              <a:t> l</a:t>
            </a:r>
            <a:r>
              <a:rPr sz="2800" spc="-5" dirty="0">
                <a:solidFill>
                  <a:srgbClr val="8064A2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8064A2"/>
                </a:solidFill>
                <a:latin typeface="Calibri"/>
                <a:cs typeface="Calibri"/>
              </a:rPr>
              <a:t>ss</a:t>
            </a:r>
            <a:endParaRPr sz="28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Math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4700E2-0AE8-5E48-8585-A98FABAC2E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2756456" y="2162556"/>
            <a:ext cx="7211695" cy="35524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>
              <a:lnSpc>
                <a:spcPts val="2900"/>
              </a:lnSpc>
              <a:spcBef>
                <a:spcPts val="20"/>
              </a:spcBef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ecto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rs d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eﬁning the reduced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yperplane are eigenvecto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rs 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f 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the covari</a:t>
            </a:r>
            <a:r>
              <a:rPr lang="en-US" sz="2400" spc="-1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nce matrix of the features.</a:t>
            </a:r>
            <a:endParaRPr lang="en-US" sz="2400" spc="-15" dirty="0">
              <a:solidFill>
                <a:srgbClr val="7F7F7F"/>
              </a:solidFill>
              <a:latin typeface="Calibri"/>
              <a:cs typeface="Calibri"/>
            </a:endParaRPr>
          </a:p>
          <a:p>
            <a:pPr marL="12700" marR="12700">
              <a:lnSpc>
                <a:spcPts val="2900"/>
              </a:lnSpc>
              <a:spcBef>
                <a:spcPts val="20"/>
              </a:spcBef>
            </a:pPr>
            <a:endParaRPr lang="en-US" sz="2400" spc="-15" dirty="0">
              <a:solidFill>
                <a:srgbClr val="7F7F7F"/>
              </a:solidFill>
              <a:latin typeface="Calibri"/>
              <a:cs typeface="Calibri"/>
            </a:endParaRPr>
          </a:p>
          <a:p>
            <a:pPr marL="12700" marR="12700">
              <a:lnSpc>
                <a:spcPts val="2900"/>
              </a:lnSpc>
              <a:spcBef>
                <a:spcPts val="20"/>
              </a:spcBef>
            </a:pPr>
            <a:r>
              <a:rPr lang="en-US" sz="2400" spc="-15" dirty="0">
                <a:solidFill>
                  <a:srgbClr val="7F7F7F"/>
                </a:solidFill>
                <a:latin typeface="Calibri"/>
                <a:cs typeface="Calibri"/>
              </a:rPr>
              <a:t>Singular Value Decomposition (SVD) is a related decomposition that can be used to solve the PCA problem as well, and with better numeric properties.</a:t>
            </a:r>
          </a:p>
          <a:p>
            <a:pPr marL="12700" marR="12700">
              <a:lnSpc>
                <a:spcPts val="2900"/>
              </a:lnSpc>
              <a:spcBef>
                <a:spcPts val="20"/>
              </a:spcBef>
            </a:pPr>
            <a:endParaRPr lang="en-US" sz="2400" spc="-15" dirty="0">
              <a:solidFill>
                <a:srgbClr val="7F7F7F"/>
              </a:solidFill>
              <a:latin typeface="Calibri"/>
              <a:cs typeface="Calibri"/>
            </a:endParaRPr>
          </a:p>
          <a:p>
            <a:pPr marL="12700" marR="12700">
              <a:lnSpc>
                <a:spcPts val="2900"/>
              </a:lnSpc>
              <a:spcBef>
                <a:spcPts val="20"/>
              </a:spcBef>
            </a:pPr>
            <a:r>
              <a:rPr lang="en-US" sz="2400" spc="-15" dirty="0">
                <a:solidFill>
                  <a:srgbClr val="7F7F7F"/>
                </a:solidFill>
                <a:latin typeface="Calibri"/>
                <a:cs typeface="Calibri"/>
              </a:rPr>
              <a:t>(See notebook.)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423458" y="4110643"/>
            <a:ext cx="295101" cy="1928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0206" y="4261223"/>
            <a:ext cx="0" cy="1710725"/>
          </a:xfrm>
          <a:custGeom>
            <a:avLst/>
            <a:gdLst/>
            <a:ahLst/>
            <a:cxnLst/>
            <a:rect l="l" t="t" r="r" b="b"/>
            <a:pathLst>
              <a:path h="1710725">
                <a:moveTo>
                  <a:pt x="0" y="1710725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11252" y="4236017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3" y="0"/>
                </a:moveTo>
                <a:lnTo>
                  <a:pt x="0" y="101065"/>
                </a:lnTo>
                <a:lnTo>
                  <a:pt x="2045" y="108841"/>
                </a:lnTo>
                <a:lnTo>
                  <a:pt x="14163" y="115909"/>
                </a:lnTo>
                <a:lnTo>
                  <a:pt x="21939" y="113863"/>
                </a:lnTo>
                <a:lnTo>
                  <a:pt x="58953" y="50410"/>
                </a:lnTo>
                <a:lnTo>
                  <a:pt x="88359" y="50410"/>
                </a:lnTo>
                <a:lnTo>
                  <a:pt x="58953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3" y="50410"/>
                </a:lnTo>
                <a:lnTo>
                  <a:pt x="95967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8" y="101065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23212" y="5843847"/>
            <a:ext cx="2510443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0207" y="5971951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769666" y="5912997"/>
            <a:ext cx="115910" cy="117908"/>
          </a:xfrm>
          <a:custGeom>
            <a:avLst/>
            <a:gdLst/>
            <a:ahLst/>
            <a:cxnLst/>
            <a:rect l="l" t="t" r="r" b="b"/>
            <a:pathLst>
              <a:path w="115910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500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10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887461" y="555936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1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887460" y="555936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4718080" y="46741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4718080" y="46741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238194" y="4256443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4238193" y="425644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3872086" y="4602254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3872085" y="460225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869337" y="508659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4869336" y="508659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4766308" y="5259590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4766308" y="525959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6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4120851" y="4841140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4120851" y="484114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152831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4152831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3800468" y="5299409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3800468" y="52994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286660" y="4224905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5286660" y="422490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4535821" y="4674108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4535820" y="46741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5226287" y="46002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5226287" y="46002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4300392" y="497053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4300392" y="497053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4454668" y="57955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454668" y="57955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238194" y="5390882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4238193" y="539088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3683126" y="5077733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83126" y="507773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462630" y="51183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4462630" y="511831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4445061" y="544859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4445060" y="544859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5304969" y="5166318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5304969" y="516631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4449652" y="4484883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4449651" y="448488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040647" y="4915300"/>
            <a:ext cx="123909" cy="146528"/>
          </a:xfrm>
          <a:custGeom>
            <a:avLst/>
            <a:gdLst/>
            <a:ahLst/>
            <a:cxnLst/>
            <a:rect l="l" t="t" r="r" b="b"/>
            <a:pathLst>
              <a:path w="123909" h="146528">
                <a:moveTo>
                  <a:pt x="69845" y="0"/>
                </a:moveTo>
                <a:lnTo>
                  <a:pt x="29406" y="12053"/>
                </a:lnTo>
                <a:lnTo>
                  <a:pt x="5138" y="44148"/>
                </a:lnTo>
                <a:lnTo>
                  <a:pt x="0" y="72686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2" y="146528"/>
                </a:lnTo>
                <a:lnTo>
                  <a:pt x="68737" y="145269"/>
                </a:lnTo>
                <a:lnTo>
                  <a:pt x="104413" y="125802"/>
                </a:lnTo>
                <a:lnTo>
                  <a:pt x="122486" y="89042"/>
                </a:lnTo>
                <a:lnTo>
                  <a:pt x="123909" y="74333"/>
                </a:lnTo>
                <a:lnTo>
                  <a:pt x="123861" y="72686"/>
                </a:lnTo>
                <a:lnTo>
                  <a:pt x="112235" y="30110"/>
                </a:lnTo>
                <a:lnTo>
                  <a:pt x="82441" y="3541"/>
                </a:lnTo>
                <a:lnTo>
                  <a:pt x="69845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040646" y="4915301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6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4282846" y="474441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4282845" y="47444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5051977" y="5388526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5051976" y="538852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4689353" y="5004399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4689353" y="500440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4322450" y="562173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4322450" y="562173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4579971" y="5278384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4579971" y="52783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723352" y="5596379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4723350" y="559637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3692631" y="489372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3692631" y="489372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4120851" y="518562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4120851" y="518562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3946132" y="5004399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5" y="145739"/>
                </a:lnTo>
                <a:lnTo>
                  <a:pt x="60760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3946131" y="500440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513340" y="4841140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4513339" y="484114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4876713" y="47444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4876713" y="47444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2691938" y="5939443"/>
            <a:ext cx="926868" cy="91855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2853906" y="5971948"/>
            <a:ext cx="707867" cy="807072"/>
          </a:xfrm>
          <a:custGeom>
            <a:avLst/>
            <a:gdLst/>
            <a:ahLst/>
            <a:cxnLst/>
            <a:rect l="l" t="t" r="r" b="b"/>
            <a:pathLst>
              <a:path w="707867" h="807072">
                <a:moveTo>
                  <a:pt x="707867" y="0"/>
                </a:moveTo>
                <a:lnTo>
                  <a:pt x="0" y="807072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2837285" y="6678619"/>
            <a:ext cx="114552" cy="119350"/>
          </a:xfrm>
          <a:custGeom>
            <a:avLst/>
            <a:gdLst/>
            <a:ahLst/>
            <a:cxnLst/>
            <a:rect l="l" t="t" r="r" b="b"/>
            <a:pathLst>
              <a:path w="114552" h="119350">
                <a:moveTo>
                  <a:pt x="28985" y="0"/>
                </a:moveTo>
                <a:lnTo>
                  <a:pt x="22318" y="4496"/>
                </a:lnTo>
                <a:lnTo>
                  <a:pt x="0" y="119350"/>
                </a:lnTo>
                <a:lnTo>
                  <a:pt x="110962" y="82244"/>
                </a:lnTo>
                <a:lnTo>
                  <a:pt x="111357" y="81452"/>
                </a:lnTo>
                <a:lnTo>
                  <a:pt x="33239" y="81452"/>
                </a:lnTo>
                <a:lnTo>
                  <a:pt x="47252" y="9342"/>
                </a:lnTo>
                <a:lnTo>
                  <a:pt x="42755" y="2675"/>
                </a:lnTo>
                <a:lnTo>
                  <a:pt x="28985" y="0"/>
                </a:lnTo>
                <a:close/>
              </a:path>
              <a:path w="114552" h="119350">
                <a:moveTo>
                  <a:pt x="102908" y="58155"/>
                </a:moveTo>
                <a:lnTo>
                  <a:pt x="33239" y="81452"/>
                </a:lnTo>
                <a:lnTo>
                  <a:pt x="111357" y="81452"/>
                </a:lnTo>
                <a:lnTo>
                  <a:pt x="114552" y="75048"/>
                </a:lnTo>
                <a:lnTo>
                  <a:pt x="110103" y="61744"/>
                </a:lnTo>
                <a:lnTo>
                  <a:pt x="102908" y="58155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 txBox="1"/>
          <p:nvPr/>
        </p:nvSpPr>
        <p:spPr>
          <a:xfrm>
            <a:off x="2876183" y="4350458"/>
            <a:ext cx="6011545" cy="6134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Height</a:t>
            </a:r>
            <a:endParaRPr dirty="0">
              <a:latin typeface="Calibri"/>
              <a:cs typeface="Calibri"/>
            </a:endParaRPr>
          </a:p>
          <a:p>
            <a:pPr marL="3796029">
              <a:lnSpc>
                <a:spcPts val="2520"/>
              </a:lnSpc>
            </a:pP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Th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e</a:t>
            </a:r>
            <a:r>
              <a:rPr sz="2400" spc="-15" dirty="0">
                <a:solidFill>
                  <a:srgbClr val="4F81BD"/>
                </a:solidFill>
                <a:latin typeface="Calibri"/>
                <a:cs typeface="Calibri"/>
              </a:rPr>
              <a:t>e di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m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nsions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5481372" y="6034411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2281349" y="6245261"/>
            <a:ext cx="716915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dirty="0">
                <a:solidFill>
                  <a:srgbClr val="7F7F7F"/>
                </a:solidFill>
                <a:latin typeface="Calibri"/>
                <a:cs typeface="Calibri"/>
              </a:rPr>
              <a:t>In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co</a:t>
            </a:r>
            <a:r>
              <a:rPr spc="-15" dirty="0">
                <a:solidFill>
                  <a:srgbClr val="7F7F7F"/>
                </a:solidFill>
                <a:latin typeface="Calibri"/>
                <a:cs typeface="Calibri"/>
              </a:rPr>
              <a:t>me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77" name="object 7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81" name="Content Placeholder 80">
            <a:extLst>
              <a:ext uri="{FF2B5EF4-FFF2-40B4-BE49-F238E27FC236}">
                <a16:creationId xmlns:a16="http://schemas.microsoft.com/office/drawing/2014/main" id="{2CBCD1B3-F0F0-5E4F-A5A2-E995896A1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423458" y="4110643"/>
            <a:ext cx="295101" cy="1928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0206" y="4261223"/>
            <a:ext cx="0" cy="1710725"/>
          </a:xfrm>
          <a:custGeom>
            <a:avLst/>
            <a:gdLst/>
            <a:ahLst/>
            <a:cxnLst/>
            <a:rect l="l" t="t" r="r" b="b"/>
            <a:pathLst>
              <a:path h="1710725">
                <a:moveTo>
                  <a:pt x="0" y="1710725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11252" y="4236017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3" y="0"/>
                </a:moveTo>
                <a:lnTo>
                  <a:pt x="0" y="101065"/>
                </a:lnTo>
                <a:lnTo>
                  <a:pt x="2045" y="108841"/>
                </a:lnTo>
                <a:lnTo>
                  <a:pt x="14163" y="115909"/>
                </a:lnTo>
                <a:lnTo>
                  <a:pt x="21939" y="113863"/>
                </a:lnTo>
                <a:lnTo>
                  <a:pt x="58953" y="50410"/>
                </a:lnTo>
                <a:lnTo>
                  <a:pt x="88359" y="50410"/>
                </a:lnTo>
                <a:lnTo>
                  <a:pt x="58953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3" y="50410"/>
                </a:lnTo>
                <a:lnTo>
                  <a:pt x="95967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8" y="101065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23212" y="5843847"/>
            <a:ext cx="2510443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0207" y="5971951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769666" y="5912997"/>
            <a:ext cx="115910" cy="117908"/>
          </a:xfrm>
          <a:custGeom>
            <a:avLst/>
            <a:gdLst/>
            <a:ahLst/>
            <a:cxnLst/>
            <a:rect l="l" t="t" r="r" b="b"/>
            <a:pathLst>
              <a:path w="115910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500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10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318127" y="63929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318127" y="63929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5094360" y="5314636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5094359" y="531463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238194" y="4521249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5" y="145739"/>
                </a:lnTo>
                <a:lnTo>
                  <a:pt x="60760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4238193" y="452125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3872086" y="4602254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3872085" y="460225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883651" y="5660291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4883650" y="566029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4594491" y="64680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4594491" y="64680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3741798" y="5004399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5" y="145739"/>
                </a:lnTo>
                <a:lnTo>
                  <a:pt x="60760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3741796" y="500440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152831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4152831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3800468" y="5299409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3800468" y="52994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286660" y="4596634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5286660" y="459663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4535821" y="4674108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4535820" y="46741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3930756" y="64546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3930756" y="64546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4300392" y="529596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4300392" y="529596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4454668" y="57955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454668" y="57955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800468" y="61259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3800468" y="61259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3200786" y="553416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7" y="147411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200786" y="553416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008085" y="5373301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5" y="145739"/>
                </a:lnTo>
                <a:lnTo>
                  <a:pt x="60760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4008084" y="53733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4094160" y="594594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4094159" y="594594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5211702" y="57216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5211702" y="57216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3375116" y="584802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3375116" y="584802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5040647" y="4915300"/>
            <a:ext cx="123909" cy="146528"/>
          </a:xfrm>
          <a:custGeom>
            <a:avLst/>
            <a:gdLst/>
            <a:ahLst/>
            <a:cxnLst/>
            <a:rect l="l" t="t" r="r" b="b"/>
            <a:pathLst>
              <a:path w="123909" h="146528">
                <a:moveTo>
                  <a:pt x="69845" y="0"/>
                </a:moveTo>
                <a:lnTo>
                  <a:pt x="29406" y="12053"/>
                </a:lnTo>
                <a:lnTo>
                  <a:pt x="5138" y="44148"/>
                </a:lnTo>
                <a:lnTo>
                  <a:pt x="0" y="72686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2" y="146528"/>
                </a:lnTo>
                <a:lnTo>
                  <a:pt x="68737" y="145269"/>
                </a:lnTo>
                <a:lnTo>
                  <a:pt x="104413" y="125802"/>
                </a:lnTo>
                <a:lnTo>
                  <a:pt x="122486" y="89042"/>
                </a:lnTo>
                <a:lnTo>
                  <a:pt x="123909" y="74333"/>
                </a:lnTo>
                <a:lnTo>
                  <a:pt x="123861" y="72686"/>
                </a:lnTo>
                <a:lnTo>
                  <a:pt x="112235" y="30110"/>
                </a:lnTo>
                <a:lnTo>
                  <a:pt x="82441" y="3541"/>
                </a:lnTo>
                <a:lnTo>
                  <a:pt x="69845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040646" y="4915301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6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4120320" y="4859551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4120320" y="485955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4923303" y="6273761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4923302" y="627376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4805960" y="516685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4805960" y="516685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4238194" y="6136925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4238193" y="613692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4653162" y="554140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4653161" y="55414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723352" y="5972275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4723350" y="59722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2825776" y="5388526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2825775" y="538852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3800468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3800468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3316446" y="502968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3316446" y="50296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4535821" y="5148177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4535820" y="51481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4876713" y="47444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4876713" y="47444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 txBox="1"/>
          <p:nvPr/>
        </p:nvSpPr>
        <p:spPr>
          <a:xfrm>
            <a:off x="2876183" y="4350458"/>
            <a:ext cx="6912609" cy="13373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Height</a:t>
            </a:r>
            <a:endParaRPr dirty="0">
              <a:latin typeface="Calibri"/>
              <a:cs typeface="Calibri"/>
            </a:endParaRPr>
          </a:p>
          <a:p>
            <a:pPr marL="3796029">
              <a:lnSpc>
                <a:spcPts val="2520"/>
              </a:lnSpc>
            </a:pP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Th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e</a:t>
            </a:r>
            <a:r>
              <a:rPr sz="2400" spc="-15" dirty="0">
                <a:solidFill>
                  <a:srgbClr val="4F81BD"/>
                </a:solidFill>
                <a:latin typeface="Calibri"/>
                <a:cs typeface="Calibri"/>
              </a:rPr>
              <a:t>e di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m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nsions:</a:t>
            </a:r>
            <a:endParaRPr sz="2400" dirty="0">
              <a:latin typeface="Calibri"/>
              <a:cs typeface="Calibri"/>
            </a:endParaRPr>
          </a:p>
          <a:p>
            <a:pPr marL="3796029" marR="12700">
              <a:lnSpc>
                <a:spcPts val="2900"/>
              </a:lnSpc>
            </a:pP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Mu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ch l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arger space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  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B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eing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less p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babl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4" name="object 74"/>
          <p:cNvSpPr/>
          <p:nvPr/>
        </p:nvSpPr>
        <p:spPr>
          <a:xfrm>
            <a:off x="2691938" y="5939443"/>
            <a:ext cx="926868" cy="91855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2853906" y="5971948"/>
            <a:ext cx="707867" cy="807072"/>
          </a:xfrm>
          <a:custGeom>
            <a:avLst/>
            <a:gdLst/>
            <a:ahLst/>
            <a:cxnLst/>
            <a:rect l="l" t="t" r="r" b="b"/>
            <a:pathLst>
              <a:path w="707867" h="807072">
                <a:moveTo>
                  <a:pt x="707867" y="0"/>
                </a:moveTo>
                <a:lnTo>
                  <a:pt x="0" y="807072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2837285" y="6678619"/>
            <a:ext cx="114552" cy="119350"/>
          </a:xfrm>
          <a:custGeom>
            <a:avLst/>
            <a:gdLst/>
            <a:ahLst/>
            <a:cxnLst/>
            <a:rect l="l" t="t" r="r" b="b"/>
            <a:pathLst>
              <a:path w="114552" h="119350">
                <a:moveTo>
                  <a:pt x="28985" y="0"/>
                </a:moveTo>
                <a:lnTo>
                  <a:pt x="22318" y="4496"/>
                </a:lnTo>
                <a:lnTo>
                  <a:pt x="0" y="119350"/>
                </a:lnTo>
                <a:lnTo>
                  <a:pt x="110962" y="82244"/>
                </a:lnTo>
                <a:lnTo>
                  <a:pt x="111357" y="81452"/>
                </a:lnTo>
                <a:lnTo>
                  <a:pt x="33239" y="81452"/>
                </a:lnTo>
                <a:lnTo>
                  <a:pt x="47252" y="9342"/>
                </a:lnTo>
                <a:lnTo>
                  <a:pt x="42755" y="2675"/>
                </a:lnTo>
                <a:lnTo>
                  <a:pt x="28985" y="0"/>
                </a:lnTo>
                <a:close/>
              </a:path>
              <a:path w="114552" h="119350">
                <a:moveTo>
                  <a:pt x="102908" y="58155"/>
                </a:moveTo>
                <a:lnTo>
                  <a:pt x="33239" y="81452"/>
                </a:lnTo>
                <a:lnTo>
                  <a:pt x="111357" y="81452"/>
                </a:lnTo>
                <a:lnTo>
                  <a:pt x="114552" y="75048"/>
                </a:lnTo>
                <a:lnTo>
                  <a:pt x="110103" y="61744"/>
                </a:lnTo>
                <a:lnTo>
                  <a:pt x="102908" y="58155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81" name="Content Placeholder 80">
            <a:extLst>
              <a:ext uri="{FF2B5EF4-FFF2-40B4-BE49-F238E27FC236}">
                <a16:creationId xmlns:a16="http://schemas.microsoft.com/office/drawing/2014/main" id="{2FD7307E-E522-D045-814B-7A4716315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8" name="object 78"/>
          <p:cNvSpPr txBox="1"/>
          <p:nvPr/>
        </p:nvSpPr>
        <p:spPr>
          <a:xfrm>
            <a:off x="5481372" y="6034411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2281349" y="6245261"/>
            <a:ext cx="716915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dirty="0">
                <a:solidFill>
                  <a:srgbClr val="7F7F7F"/>
                </a:solidFill>
                <a:latin typeface="Calibri"/>
                <a:cs typeface="Calibri"/>
              </a:rPr>
              <a:t>In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co</a:t>
            </a:r>
            <a:r>
              <a:rPr spc="-15" dirty="0">
                <a:solidFill>
                  <a:srgbClr val="7F7F7F"/>
                </a:solidFill>
                <a:latin typeface="Calibri"/>
                <a:cs typeface="Calibri"/>
              </a:rPr>
              <a:t>me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423458" y="4110643"/>
            <a:ext cx="295101" cy="1928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70206" y="4261223"/>
            <a:ext cx="0" cy="1710725"/>
          </a:xfrm>
          <a:custGeom>
            <a:avLst/>
            <a:gdLst/>
            <a:ahLst/>
            <a:cxnLst/>
            <a:rect l="l" t="t" r="r" b="b"/>
            <a:pathLst>
              <a:path h="1710725">
                <a:moveTo>
                  <a:pt x="0" y="1710725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3511252" y="4236017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3" y="0"/>
                </a:moveTo>
                <a:lnTo>
                  <a:pt x="0" y="101065"/>
                </a:lnTo>
                <a:lnTo>
                  <a:pt x="2045" y="108841"/>
                </a:lnTo>
                <a:lnTo>
                  <a:pt x="14163" y="115909"/>
                </a:lnTo>
                <a:lnTo>
                  <a:pt x="21939" y="113863"/>
                </a:lnTo>
                <a:lnTo>
                  <a:pt x="58953" y="50410"/>
                </a:lnTo>
                <a:lnTo>
                  <a:pt x="88359" y="50410"/>
                </a:lnTo>
                <a:lnTo>
                  <a:pt x="58953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3" y="50410"/>
                </a:lnTo>
                <a:lnTo>
                  <a:pt x="95967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8" y="101065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523212" y="5843847"/>
            <a:ext cx="2510443" cy="2951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570207" y="5971951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5769666" y="5912997"/>
            <a:ext cx="115910" cy="117908"/>
          </a:xfrm>
          <a:custGeom>
            <a:avLst/>
            <a:gdLst/>
            <a:ahLst/>
            <a:cxnLst/>
            <a:rect l="l" t="t" r="r" b="b"/>
            <a:pathLst>
              <a:path w="115910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500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10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318127" y="63929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318127" y="639291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5094360" y="5314636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5094359" y="531463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4238194" y="4521249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5" y="145739"/>
                </a:lnTo>
                <a:lnTo>
                  <a:pt x="60760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4238193" y="452125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3872086" y="4602254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3872085" y="460225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883651" y="5660291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4883650" y="566029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4594491" y="64680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4594491" y="64680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3741798" y="5004399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5" y="145739"/>
                </a:lnTo>
                <a:lnTo>
                  <a:pt x="60760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3741796" y="500440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152831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4152831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3800468" y="5299409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3800468" y="52994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5286660" y="4596634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5286660" y="459663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4535821" y="4674108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4535820" y="46741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3930756" y="64546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3930756" y="64546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 txBox="1"/>
          <p:nvPr/>
        </p:nvSpPr>
        <p:spPr>
          <a:xfrm>
            <a:off x="2876182" y="4350458"/>
            <a:ext cx="638810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Height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300392" y="529596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4300392" y="529596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454668" y="57955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4454668" y="57955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3800468" y="61259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3800468" y="61259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200786" y="553416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7" y="147411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3200786" y="553416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4008085" y="5373301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5" y="145739"/>
                </a:lnTo>
                <a:lnTo>
                  <a:pt x="60760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4008084" y="53733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4094160" y="594594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4094159" y="594594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5211702" y="57216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5211702" y="57216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3375116" y="584802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3375116" y="584802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040647" y="4915300"/>
            <a:ext cx="123909" cy="146528"/>
          </a:xfrm>
          <a:custGeom>
            <a:avLst/>
            <a:gdLst/>
            <a:ahLst/>
            <a:cxnLst/>
            <a:rect l="l" t="t" r="r" b="b"/>
            <a:pathLst>
              <a:path w="123909" h="146528">
                <a:moveTo>
                  <a:pt x="69845" y="0"/>
                </a:moveTo>
                <a:lnTo>
                  <a:pt x="29406" y="12053"/>
                </a:lnTo>
                <a:lnTo>
                  <a:pt x="5138" y="44148"/>
                </a:lnTo>
                <a:lnTo>
                  <a:pt x="0" y="72686"/>
                </a:lnTo>
                <a:lnTo>
                  <a:pt x="1380" y="88486"/>
                </a:lnTo>
                <a:lnTo>
                  <a:pt x="19805" y="127390"/>
                </a:lnTo>
                <a:lnTo>
                  <a:pt x="53622" y="146528"/>
                </a:lnTo>
                <a:lnTo>
                  <a:pt x="68737" y="145269"/>
                </a:lnTo>
                <a:lnTo>
                  <a:pt x="104413" y="125802"/>
                </a:lnTo>
                <a:lnTo>
                  <a:pt x="122486" y="89042"/>
                </a:lnTo>
                <a:lnTo>
                  <a:pt x="123909" y="74333"/>
                </a:lnTo>
                <a:lnTo>
                  <a:pt x="123861" y="72686"/>
                </a:lnTo>
                <a:lnTo>
                  <a:pt x="112235" y="30110"/>
                </a:lnTo>
                <a:lnTo>
                  <a:pt x="82441" y="3541"/>
                </a:lnTo>
                <a:lnTo>
                  <a:pt x="69845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5040646" y="4915301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6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4120320" y="4859551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4120320" y="485955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4923303" y="6273761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4923302" y="627376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4805960" y="516685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4805960" y="516685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4238194" y="6136925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2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4238193" y="613692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4653162" y="554140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4653161" y="55414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4723352" y="5972275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4723350" y="597227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2825776" y="5388526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2825775" y="538852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3800468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3800468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3316446" y="502968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3316446" y="50296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4535821" y="5148177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4535820" y="51481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4876713" y="47444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4876713" y="474441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 txBox="1"/>
          <p:nvPr/>
        </p:nvSpPr>
        <p:spPr>
          <a:xfrm>
            <a:off x="6660131" y="4579247"/>
            <a:ext cx="2077720" cy="3848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Four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di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m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nsions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5" name="object 75"/>
          <p:cNvSpPr/>
          <p:nvPr/>
        </p:nvSpPr>
        <p:spPr>
          <a:xfrm>
            <a:off x="2691938" y="5939443"/>
            <a:ext cx="926868" cy="91855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2853906" y="5971948"/>
            <a:ext cx="707867" cy="807072"/>
          </a:xfrm>
          <a:custGeom>
            <a:avLst/>
            <a:gdLst/>
            <a:ahLst/>
            <a:cxnLst/>
            <a:rect l="l" t="t" r="r" b="b"/>
            <a:pathLst>
              <a:path w="707867" h="807072">
                <a:moveTo>
                  <a:pt x="707867" y="0"/>
                </a:moveTo>
                <a:lnTo>
                  <a:pt x="0" y="807072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/>
          <p:nvPr/>
        </p:nvSpPr>
        <p:spPr>
          <a:xfrm>
            <a:off x="2837285" y="6678619"/>
            <a:ext cx="114552" cy="119350"/>
          </a:xfrm>
          <a:custGeom>
            <a:avLst/>
            <a:gdLst/>
            <a:ahLst/>
            <a:cxnLst/>
            <a:rect l="l" t="t" r="r" b="b"/>
            <a:pathLst>
              <a:path w="114552" h="119350">
                <a:moveTo>
                  <a:pt x="28985" y="0"/>
                </a:moveTo>
                <a:lnTo>
                  <a:pt x="22318" y="4496"/>
                </a:lnTo>
                <a:lnTo>
                  <a:pt x="0" y="119350"/>
                </a:lnTo>
                <a:lnTo>
                  <a:pt x="110962" y="82244"/>
                </a:lnTo>
                <a:lnTo>
                  <a:pt x="111357" y="81452"/>
                </a:lnTo>
                <a:lnTo>
                  <a:pt x="33239" y="81452"/>
                </a:lnTo>
                <a:lnTo>
                  <a:pt x="47252" y="9342"/>
                </a:lnTo>
                <a:lnTo>
                  <a:pt x="42755" y="2675"/>
                </a:lnTo>
                <a:lnTo>
                  <a:pt x="28985" y="0"/>
                </a:lnTo>
                <a:close/>
              </a:path>
              <a:path w="114552" h="119350">
                <a:moveTo>
                  <a:pt x="102908" y="58155"/>
                </a:moveTo>
                <a:lnTo>
                  <a:pt x="33239" y="81452"/>
                </a:lnTo>
                <a:lnTo>
                  <a:pt x="111357" y="81452"/>
                </a:lnTo>
                <a:lnTo>
                  <a:pt x="114552" y="75048"/>
                </a:lnTo>
                <a:lnTo>
                  <a:pt x="110103" y="61744"/>
                </a:lnTo>
                <a:lnTo>
                  <a:pt x="102908" y="58155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8" name="object 78"/>
          <p:cNvSpPr/>
          <p:nvPr/>
        </p:nvSpPr>
        <p:spPr>
          <a:xfrm>
            <a:off x="3519054" y="4875414"/>
            <a:ext cx="2751512" cy="114715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9" name="object 79"/>
          <p:cNvSpPr/>
          <p:nvPr/>
        </p:nvSpPr>
        <p:spPr>
          <a:xfrm>
            <a:off x="3567454" y="5012944"/>
            <a:ext cx="2531430" cy="932673"/>
          </a:xfrm>
          <a:custGeom>
            <a:avLst/>
            <a:gdLst/>
            <a:ahLst/>
            <a:cxnLst/>
            <a:rect l="l" t="t" r="r" b="b"/>
            <a:pathLst>
              <a:path w="2531430" h="932673">
                <a:moveTo>
                  <a:pt x="0" y="932673"/>
                </a:moveTo>
                <a:lnTo>
                  <a:pt x="253143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0" name="object 80"/>
          <p:cNvSpPr/>
          <p:nvPr/>
        </p:nvSpPr>
        <p:spPr>
          <a:xfrm>
            <a:off x="5998288" y="4983849"/>
            <a:ext cx="124246" cy="111406"/>
          </a:xfrm>
          <a:custGeom>
            <a:avLst/>
            <a:gdLst/>
            <a:ahLst/>
            <a:cxnLst/>
            <a:rect l="l" t="t" r="r" b="b"/>
            <a:pathLst>
              <a:path w="124246" h="111406">
                <a:moveTo>
                  <a:pt x="9032" y="0"/>
                </a:moveTo>
                <a:lnTo>
                  <a:pt x="2442" y="4608"/>
                </a:lnTo>
                <a:lnTo>
                  <a:pt x="0" y="18422"/>
                </a:lnTo>
                <a:lnTo>
                  <a:pt x="4607" y="25012"/>
                </a:lnTo>
                <a:lnTo>
                  <a:pt x="76945" y="37807"/>
                </a:lnTo>
                <a:lnTo>
                  <a:pt x="30200" y="94475"/>
                </a:lnTo>
                <a:lnTo>
                  <a:pt x="30968" y="102480"/>
                </a:lnTo>
                <a:lnTo>
                  <a:pt x="41790" y="111406"/>
                </a:lnTo>
                <a:lnTo>
                  <a:pt x="49795" y="110638"/>
                </a:lnTo>
                <a:lnTo>
                  <a:pt x="124246" y="20379"/>
                </a:lnTo>
                <a:lnTo>
                  <a:pt x="9032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1" name="object 81"/>
          <p:cNvSpPr txBox="1"/>
          <p:nvPr/>
        </p:nvSpPr>
        <p:spPr>
          <a:xfrm>
            <a:off x="5884716" y="4695060"/>
            <a:ext cx="379095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5" dirty="0">
                <a:solidFill>
                  <a:srgbClr val="7F7F7F"/>
                </a:solidFill>
                <a:latin typeface="Calibri"/>
                <a:cs typeface="Calibri"/>
              </a:rPr>
              <a:t>Age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83" name="object 83"/>
          <p:cNvSpPr txBox="1"/>
          <p:nvPr/>
        </p:nvSpPr>
        <p:spPr>
          <a:xfrm>
            <a:off x="5481372" y="6034411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84" name="object 84"/>
          <p:cNvSpPr txBox="1"/>
          <p:nvPr/>
        </p:nvSpPr>
        <p:spPr>
          <a:xfrm>
            <a:off x="2281349" y="6245261"/>
            <a:ext cx="716915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dirty="0">
                <a:solidFill>
                  <a:srgbClr val="7F7F7F"/>
                </a:solidFill>
                <a:latin typeface="Calibri"/>
                <a:cs typeface="Calibri"/>
              </a:rPr>
              <a:t>In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co</a:t>
            </a:r>
            <a:r>
              <a:rPr spc="-15" dirty="0">
                <a:solidFill>
                  <a:srgbClr val="7F7F7F"/>
                </a:solidFill>
                <a:latin typeface="Calibri"/>
                <a:cs typeface="Calibri"/>
              </a:rPr>
              <a:t>me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82" name="object 8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86" name="Content Placeholder 85">
            <a:extLst>
              <a:ext uri="{FF2B5EF4-FFF2-40B4-BE49-F238E27FC236}">
                <a16:creationId xmlns:a16="http://schemas.microsoft.com/office/drawing/2014/main" id="{7E686875-E390-5D4A-A530-6DF530DCB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84716" y="4680461"/>
            <a:ext cx="379095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5" dirty="0">
                <a:solidFill>
                  <a:srgbClr val="7F7F7F"/>
                </a:solidFill>
                <a:latin typeface="Calibri"/>
                <a:cs typeface="Calibri"/>
              </a:rPr>
              <a:t>Age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519054" y="4875414"/>
            <a:ext cx="2751512" cy="11471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3567454" y="5012944"/>
            <a:ext cx="2531430" cy="932673"/>
          </a:xfrm>
          <a:custGeom>
            <a:avLst/>
            <a:gdLst/>
            <a:ahLst/>
            <a:cxnLst/>
            <a:rect l="l" t="t" r="r" b="b"/>
            <a:pathLst>
              <a:path w="2531430" h="932673">
                <a:moveTo>
                  <a:pt x="0" y="932673"/>
                </a:moveTo>
                <a:lnTo>
                  <a:pt x="253143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5998288" y="4983849"/>
            <a:ext cx="124246" cy="111406"/>
          </a:xfrm>
          <a:custGeom>
            <a:avLst/>
            <a:gdLst/>
            <a:ahLst/>
            <a:cxnLst/>
            <a:rect l="l" t="t" r="r" b="b"/>
            <a:pathLst>
              <a:path w="124246" h="111406">
                <a:moveTo>
                  <a:pt x="9032" y="0"/>
                </a:moveTo>
                <a:lnTo>
                  <a:pt x="2442" y="4608"/>
                </a:lnTo>
                <a:lnTo>
                  <a:pt x="0" y="18422"/>
                </a:lnTo>
                <a:lnTo>
                  <a:pt x="4607" y="25012"/>
                </a:lnTo>
                <a:lnTo>
                  <a:pt x="76945" y="37807"/>
                </a:lnTo>
                <a:lnTo>
                  <a:pt x="30200" y="94475"/>
                </a:lnTo>
                <a:lnTo>
                  <a:pt x="30968" y="102480"/>
                </a:lnTo>
                <a:lnTo>
                  <a:pt x="41790" y="111406"/>
                </a:lnTo>
                <a:lnTo>
                  <a:pt x="49795" y="110638"/>
                </a:lnTo>
                <a:lnTo>
                  <a:pt x="124246" y="20379"/>
                </a:lnTo>
                <a:lnTo>
                  <a:pt x="9032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1524000" y="972563"/>
            <a:ext cx="9143998" cy="30632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423458" y="4110643"/>
            <a:ext cx="295101" cy="192855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3570206" y="4261223"/>
            <a:ext cx="0" cy="1710725"/>
          </a:xfrm>
          <a:custGeom>
            <a:avLst/>
            <a:gdLst/>
            <a:ahLst/>
            <a:cxnLst/>
            <a:rect l="l" t="t" r="r" b="b"/>
            <a:pathLst>
              <a:path h="1710725">
                <a:moveTo>
                  <a:pt x="0" y="1710725"/>
                </a:moveTo>
                <a:lnTo>
                  <a:pt x="0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3511252" y="4236017"/>
            <a:ext cx="117908" cy="115909"/>
          </a:xfrm>
          <a:custGeom>
            <a:avLst/>
            <a:gdLst/>
            <a:ahLst/>
            <a:cxnLst/>
            <a:rect l="l" t="t" r="r" b="b"/>
            <a:pathLst>
              <a:path w="117908" h="115909">
                <a:moveTo>
                  <a:pt x="58953" y="0"/>
                </a:moveTo>
                <a:lnTo>
                  <a:pt x="0" y="101065"/>
                </a:lnTo>
                <a:lnTo>
                  <a:pt x="2045" y="108841"/>
                </a:lnTo>
                <a:lnTo>
                  <a:pt x="14163" y="115909"/>
                </a:lnTo>
                <a:lnTo>
                  <a:pt x="21939" y="113863"/>
                </a:lnTo>
                <a:lnTo>
                  <a:pt x="58953" y="50410"/>
                </a:lnTo>
                <a:lnTo>
                  <a:pt x="88359" y="50410"/>
                </a:lnTo>
                <a:lnTo>
                  <a:pt x="58953" y="0"/>
                </a:lnTo>
                <a:close/>
              </a:path>
              <a:path w="117908" h="115909">
                <a:moveTo>
                  <a:pt x="88359" y="50410"/>
                </a:moveTo>
                <a:lnTo>
                  <a:pt x="58953" y="50410"/>
                </a:lnTo>
                <a:lnTo>
                  <a:pt x="95967" y="113863"/>
                </a:lnTo>
                <a:lnTo>
                  <a:pt x="103745" y="115909"/>
                </a:lnTo>
                <a:lnTo>
                  <a:pt x="115862" y="108841"/>
                </a:lnTo>
                <a:lnTo>
                  <a:pt x="117908" y="101065"/>
                </a:lnTo>
                <a:lnTo>
                  <a:pt x="88359" y="5041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3523212" y="5843847"/>
            <a:ext cx="2510443" cy="29510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3570207" y="5971951"/>
            <a:ext cx="2290163" cy="0"/>
          </a:xfrm>
          <a:custGeom>
            <a:avLst/>
            <a:gdLst/>
            <a:ahLst/>
            <a:cxnLst/>
            <a:rect l="l" t="t" r="r" b="b"/>
            <a:pathLst>
              <a:path w="2290163">
                <a:moveTo>
                  <a:pt x="0" y="0"/>
                </a:moveTo>
                <a:lnTo>
                  <a:pt x="2290163" y="0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5769666" y="5912997"/>
            <a:ext cx="115910" cy="117908"/>
          </a:xfrm>
          <a:custGeom>
            <a:avLst/>
            <a:gdLst/>
            <a:ahLst/>
            <a:cxnLst/>
            <a:rect l="l" t="t" r="r" b="b"/>
            <a:pathLst>
              <a:path w="115910" h="117908">
                <a:moveTo>
                  <a:pt x="14845" y="0"/>
                </a:moveTo>
                <a:lnTo>
                  <a:pt x="7068" y="2046"/>
                </a:lnTo>
                <a:lnTo>
                  <a:pt x="0" y="14163"/>
                </a:lnTo>
                <a:lnTo>
                  <a:pt x="2047" y="21940"/>
                </a:lnTo>
                <a:lnTo>
                  <a:pt x="65500" y="58954"/>
                </a:lnTo>
                <a:lnTo>
                  <a:pt x="2047" y="95968"/>
                </a:lnTo>
                <a:lnTo>
                  <a:pt x="0" y="103744"/>
                </a:lnTo>
                <a:lnTo>
                  <a:pt x="7068" y="115861"/>
                </a:lnTo>
                <a:lnTo>
                  <a:pt x="14845" y="117908"/>
                </a:lnTo>
                <a:lnTo>
                  <a:pt x="115910" y="58954"/>
                </a:lnTo>
                <a:lnTo>
                  <a:pt x="14845" y="0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3271189" y="64953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3271189" y="649530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6010705" y="51774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6010705" y="51774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4927165" y="4244052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1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4927165" y="424405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9" name="object 19"/>
          <p:cNvSpPr/>
          <p:nvPr/>
        </p:nvSpPr>
        <p:spPr>
          <a:xfrm>
            <a:off x="4429535" y="4302451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4429535" y="430245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5874011" y="562265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5874011" y="562265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3" name="object 23"/>
          <p:cNvSpPr/>
          <p:nvPr/>
        </p:nvSpPr>
        <p:spPr>
          <a:xfrm>
            <a:off x="4830752" y="6306910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4" name="object 24"/>
          <p:cNvSpPr/>
          <p:nvPr/>
        </p:nvSpPr>
        <p:spPr>
          <a:xfrm>
            <a:off x="4830750" y="630691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5" name="object 25"/>
          <p:cNvSpPr/>
          <p:nvPr/>
        </p:nvSpPr>
        <p:spPr>
          <a:xfrm>
            <a:off x="4092149" y="4481158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6" name="object 26"/>
          <p:cNvSpPr/>
          <p:nvPr/>
        </p:nvSpPr>
        <p:spPr>
          <a:xfrm>
            <a:off x="4092149" y="4481159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7" name="object 27"/>
          <p:cNvSpPr/>
          <p:nvPr/>
        </p:nvSpPr>
        <p:spPr>
          <a:xfrm>
            <a:off x="4417735" y="5689186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8" name="object 28"/>
          <p:cNvSpPr/>
          <p:nvPr/>
        </p:nvSpPr>
        <p:spPr>
          <a:xfrm>
            <a:off x="4417734" y="568918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9" name="object 29"/>
          <p:cNvSpPr/>
          <p:nvPr/>
        </p:nvSpPr>
        <p:spPr>
          <a:xfrm>
            <a:off x="4092196" y="5004399"/>
            <a:ext cx="116654" cy="147412"/>
          </a:xfrm>
          <a:custGeom>
            <a:avLst/>
            <a:gdLst/>
            <a:ahLst/>
            <a:cxnLst/>
            <a:rect l="l" t="t" r="r" b="b"/>
            <a:pathLst>
              <a:path w="116654" h="147412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80"/>
                </a:lnTo>
                <a:lnTo>
                  <a:pt x="47503" y="145739"/>
                </a:lnTo>
                <a:lnTo>
                  <a:pt x="60758" y="147412"/>
                </a:lnTo>
                <a:lnTo>
                  <a:pt x="72213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0" name="object 30"/>
          <p:cNvSpPr/>
          <p:nvPr/>
        </p:nvSpPr>
        <p:spPr>
          <a:xfrm>
            <a:off x="4092196" y="500440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1" name="object 31"/>
          <p:cNvSpPr/>
          <p:nvPr/>
        </p:nvSpPr>
        <p:spPr>
          <a:xfrm>
            <a:off x="6063787" y="42588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2" name="object 32"/>
          <p:cNvSpPr/>
          <p:nvPr/>
        </p:nvSpPr>
        <p:spPr>
          <a:xfrm>
            <a:off x="6063787" y="42588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3" name="object 33"/>
          <p:cNvSpPr/>
          <p:nvPr/>
        </p:nvSpPr>
        <p:spPr>
          <a:xfrm>
            <a:off x="5357656" y="418745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5357656" y="418745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/>
          <p:nvPr/>
        </p:nvSpPr>
        <p:spPr>
          <a:xfrm>
            <a:off x="4135128" y="64546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/>
          <p:nvPr/>
        </p:nvSpPr>
        <p:spPr>
          <a:xfrm>
            <a:off x="4135128" y="6454694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 txBox="1"/>
          <p:nvPr/>
        </p:nvSpPr>
        <p:spPr>
          <a:xfrm>
            <a:off x="2876182" y="4350458"/>
            <a:ext cx="638810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Height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4515835" y="5073367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9" name="object 39"/>
          <p:cNvSpPr/>
          <p:nvPr/>
        </p:nvSpPr>
        <p:spPr>
          <a:xfrm>
            <a:off x="4515834" y="507336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4759797" y="5411386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0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1" name="object 41"/>
          <p:cNvSpPr/>
          <p:nvPr/>
        </p:nvSpPr>
        <p:spPr>
          <a:xfrm>
            <a:off x="4759796" y="541138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2" name="object 42"/>
          <p:cNvSpPr/>
          <p:nvPr/>
        </p:nvSpPr>
        <p:spPr>
          <a:xfrm>
            <a:off x="3693156" y="635698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3" name="object 43"/>
          <p:cNvSpPr/>
          <p:nvPr/>
        </p:nvSpPr>
        <p:spPr>
          <a:xfrm>
            <a:off x="3693155" y="635698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4" name="object 44"/>
          <p:cNvSpPr/>
          <p:nvPr/>
        </p:nvSpPr>
        <p:spPr>
          <a:xfrm>
            <a:off x="3376799" y="522641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5" name="object 45"/>
          <p:cNvSpPr/>
          <p:nvPr/>
        </p:nvSpPr>
        <p:spPr>
          <a:xfrm>
            <a:off x="3376799" y="522641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6" name="object 46"/>
          <p:cNvSpPr/>
          <p:nvPr/>
        </p:nvSpPr>
        <p:spPr>
          <a:xfrm>
            <a:off x="4924299" y="479310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7" name="object 47"/>
          <p:cNvSpPr/>
          <p:nvPr/>
        </p:nvSpPr>
        <p:spPr>
          <a:xfrm>
            <a:off x="4924299" y="479310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8" name="object 48"/>
          <p:cNvSpPr/>
          <p:nvPr/>
        </p:nvSpPr>
        <p:spPr>
          <a:xfrm>
            <a:off x="4094160" y="594594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9" name="object 49"/>
          <p:cNvSpPr/>
          <p:nvPr/>
        </p:nvSpPr>
        <p:spPr>
          <a:xfrm>
            <a:off x="4094159" y="594594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0" name="object 50"/>
          <p:cNvSpPr/>
          <p:nvPr/>
        </p:nvSpPr>
        <p:spPr>
          <a:xfrm>
            <a:off x="5658743" y="5221150"/>
            <a:ext cx="116655" cy="147412"/>
          </a:xfrm>
          <a:custGeom>
            <a:avLst/>
            <a:gdLst/>
            <a:ahLst/>
            <a:cxnLst/>
            <a:rect l="l" t="t" r="r" b="b"/>
            <a:pathLst>
              <a:path w="116655" h="147412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5" y="145739"/>
                </a:lnTo>
                <a:lnTo>
                  <a:pt x="60760" y="147412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1" name="object 51"/>
          <p:cNvSpPr/>
          <p:nvPr/>
        </p:nvSpPr>
        <p:spPr>
          <a:xfrm>
            <a:off x="5658742" y="522115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2" name="object 52"/>
          <p:cNvSpPr/>
          <p:nvPr/>
        </p:nvSpPr>
        <p:spPr>
          <a:xfrm>
            <a:off x="3375116" y="584802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3" name="object 53"/>
          <p:cNvSpPr/>
          <p:nvPr/>
        </p:nvSpPr>
        <p:spPr>
          <a:xfrm>
            <a:off x="3375116" y="5848020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4" name="object 54"/>
          <p:cNvSpPr/>
          <p:nvPr/>
        </p:nvSpPr>
        <p:spPr>
          <a:xfrm>
            <a:off x="5652171" y="4768414"/>
            <a:ext cx="123909" cy="146527"/>
          </a:xfrm>
          <a:custGeom>
            <a:avLst/>
            <a:gdLst/>
            <a:ahLst/>
            <a:cxnLst/>
            <a:rect l="l" t="t" r="r" b="b"/>
            <a:pathLst>
              <a:path w="123909" h="146527">
                <a:moveTo>
                  <a:pt x="69845" y="0"/>
                </a:moveTo>
                <a:lnTo>
                  <a:pt x="29406" y="12052"/>
                </a:lnTo>
                <a:lnTo>
                  <a:pt x="5138" y="44148"/>
                </a:lnTo>
                <a:lnTo>
                  <a:pt x="0" y="72686"/>
                </a:lnTo>
                <a:lnTo>
                  <a:pt x="1380" y="88487"/>
                </a:lnTo>
                <a:lnTo>
                  <a:pt x="19805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0"/>
                </a:lnTo>
                <a:lnTo>
                  <a:pt x="122486" y="89040"/>
                </a:lnTo>
                <a:lnTo>
                  <a:pt x="123909" y="74331"/>
                </a:lnTo>
                <a:lnTo>
                  <a:pt x="123861" y="72686"/>
                </a:lnTo>
                <a:lnTo>
                  <a:pt x="112235" y="30109"/>
                </a:lnTo>
                <a:lnTo>
                  <a:pt x="82441" y="3541"/>
                </a:lnTo>
                <a:lnTo>
                  <a:pt x="69845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5" name="object 55"/>
          <p:cNvSpPr/>
          <p:nvPr/>
        </p:nvSpPr>
        <p:spPr>
          <a:xfrm>
            <a:off x="5652170" y="4768414"/>
            <a:ext cx="123915" cy="146527"/>
          </a:xfrm>
          <a:custGeom>
            <a:avLst/>
            <a:gdLst/>
            <a:ahLst/>
            <a:cxnLst/>
            <a:rect l="l" t="t" r="r" b="b"/>
            <a:pathLst>
              <a:path w="123915" h="146527">
                <a:moveTo>
                  <a:pt x="123915" y="73298"/>
                </a:moveTo>
                <a:lnTo>
                  <a:pt x="112236" y="30109"/>
                </a:lnTo>
                <a:lnTo>
                  <a:pt x="82442" y="3540"/>
                </a:lnTo>
                <a:lnTo>
                  <a:pt x="69845" y="0"/>
                </a:lnTo>
                <a:lnTo>
                  <a:pt x="54826" y="1291"/>
                </a:lnTo>
                <a:lnTo>
                  <a:pt x="19315" y="20923"/>
                </a:lnTo>
                <a:lnTo>
                  <a:pt x="1362" y="57902"/>
                </a:lnTo>
                <a:lnTo>
                  <a:pt x="0" y="72686"/>
                </a:lnTo>
                <a:lnTo>
                  <a:pt x="1380" y="88486"/>
                </a:lnTo>
                <a:lnTo>
                  <a:pt x="19806" y="127390"/>
                </a:lnTo>
                <a:lnTo>
                  <a:pt x="53623" y="146527"/>
                </a:lnTo>
                <a:lnTo>
                  <a:pt x="68738" y="145268"/>
                </a:lnTo>
                <a:lnTo>
                  <a:pt x="104414" y="125801"/>
                </a:lnTo>
                <a:lnTo>
                  <a:pt x="122487" y="89041"/>
                </a:lnTo>
                <a:lnTo>
                  <a:pt x="123915" y="73298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6" name="object 56"/>
          <p:cNvSpPr/>
          <p:nvPr/>
        </p:nvSpPr>
        <p:spPr>
          <a:xfrm>
            <a:off x="4606010" y="4645323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7" name="object 57"/>
          <p:cNvSpPr/>
          <p:nvPr/>
        </p:nvSpPr>
        <p:spPr>
          <a:xfrm>
            <a:off x="4606009" y="464532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8" name="object 58"/>
          <p:cNvSpPr/>
          <p:nvPr/>
        </p:nvSpPr>
        <p:spPr>
          <a:xfrm>
            <a:off x="5246297" y="624513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9" name="object 59"/>
          <p:cNvSpPr/>
          <p:nvPr/>
        </p:nvSpPr>
        <p:spPr>
          <a:xfrm>
            <a:off x="5246297" y="6245133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0" name="object 60"/>
          <p:cNvSpPr/>
          <p:nvPr/>
        </p:nvSpPr>
        <p:spPr>
          <a:xfrm>
            <a:off x="5392836" y="4943884"/>
            <a:ext cx="116655" cy="147410"/>
          </a:xfrm>
          <a:custGeom>
            <a:avLst/>
            <a:gdLst/>
            <a:ahLst/>
            <a:cxnLst/>
            <a:rect l="l" t="t" r="r" b="b"/>
            <a:pathLst>
              <a:path w="116655" h="147410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9" y="147410"/>
                </a:lnTo>
                <a:lnTo>
                  <a:pt x="72214" y="145444"/>
                </a:lnTo>
                <a:lnTo>
                  <a:pt x="107553" y="111242"/>
                </a:lnTo>
                <a:lnTo>
                  <a:pt x="116655" y="62256"/>
                </a:lnTo>
                <a:lnTo>
                  <a:pt x="113564" y="47633"/>
                </a:lnTo>
                <a:lnTo>
                  <a:pt x="91184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1" name="object 61"/>
          <p:cNvSpPr/>
          <p:nvPr/>
        </p:nvSpPr>
        <p:spPr>
          <a:xfrm>
            <a:off x="5392835" y="49438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2" name="object 62"/>
          <p:cNvSpPr/>
          <p:nvPr/>
        </p:nvSpPr>
        <p:spPr>
          <a:xfrm>
            <a:off x="4607041" y="60520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9"/>
                </a:lnTo>
                <a:lnTo>
                  <a:pt x="47503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3" name="object 63"/>
          <p:cNvSpPr/>
          <p:nvPr/>
        </p:nvSpPr>
        <p:spPr>
          <a:xfrm>
            <a:off x="4607041" y="6052085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4" name="object 64"/>
          <p:cNvSpPr/>
          <p:nvPr/>
        </p:nvSpPr>
        <p:spPr>
          <a:xfrm>
            <a:off x="5040644" y="5541402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9"/>
                </a:lnTo>
                <a:lnTo>
                  <a:pt x="15483" y="123280"/>
                </a:lnTo>
                <a:lnTo>
                  <a:pt x="47504" y="145739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3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5" name="object 65"/>
          <p:cNvSpPr/>
          <p:nvPr/>
        </p:nvSpPr>
        <p:spPr>
          <a:xfrm>
            <a:off x="5040643" y="5541402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6" name="object 66"/>
          <p:cNvSpPr/>
          <p:nvPr/>
        </p:nvSpPr>
        <p:spPr>
          <a:xfrm>
            <a:off x="5363640" y="5713388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19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8"/>
                </a:lnTo>
                <a:lnTo>
                  <a:pt x="15483" y="123279"/>
                </a:lnTo>
                <a:lnTo>
                  <a:pt x="47504" y="145738"/>
                </a:lnTo>
                <a:lnTo>
                  <a:pt x="60759" y="147411"/>
                </a:lnTo>
                <a:lnTo>
                  <a:pt x="72214" y="145445"/>
                </a:lnTo>
                <a:lnTo>
                  <a:pt x="107553" y="111243"/>
                </a:lnTo>
                <a:lnTo>
                  <a:pt x="116655" y="62256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7" name="object 67"/>
          <p:cNvSpPr/>
          <p:nvPr/>
        </p:nvSpPr>
        <p:spPr>
          <a:xfrm>
            <a:off x="5363639" y="571338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8" name="object 68"/>
          <p:cNvSpPr/>
          <p:nvPr/>
        </p:nvSpPr>
        <p:spPr>
          <a:xfrm>
            <a:off x="2911269" y="539118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5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3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9" name="object 69"/>
          <p:cNvSpPr/>
          <p:nvPr/>
        </p:nvSpPr>
        <p:spPr>
          <a:xfrm>
            <a:off x="2911269" y="5391181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0" name="object 70"/>
          <p:cNvSpPr/>
          <p:nvPr/>
        </p:nvSpPr>
        <p:spPr>
          <a:xfrm>
            <a:off x="3800468" y="552859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5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1" name="object 71"/>
          <p:cNvSpPr/>
          <p:nvPr/>
        </p:nvSpPr>
        <p:spPr>
          <a:xfrm>
            <a:off x="3800468" y="5528598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2" name="object 72"/>
          <p:cNvSpPr/>
          <p:nvPr/>
        </p:nvSpPr>
        <p:spPr>
          <a:xfrm>
            <a:off x="3725468" y="45911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8" y="0"/>
                </a:moveTo>
                <a:lnTo>
                  <a:pt x="19701" y="18326"/>
                </a:lnTo>
                <a:lnTo>
                  <a:pt x="1378" y="57568"/>
                </a:lnTo>
                <a:lnTo>
                  <a:pt x="0" y="73565"/>
                </a:lnTo>
                <a:lnTo>
                  <a:pt x="391" y="82137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7" y="147411"/>
                </a:lnTo>
                <a:lnTo>
                  <a:pt x="72212" y="145444"/>
                </a:lnTo>
                <a:lnTo>
                  <a:pt x="107552" y="111243"/>
                </a:lnTo>
                <a:lnTo>
                  <a:pt x="116654" y="62257"/>
                </a:lnTo>
                <a:lnTo>
                  <a:pt x="113564" y="47634"/>
                </a:lnTo>
                <a:lnTo>
                  <a:pt x="91183" y="13220"/>
                </a:lnTo>
                <a:lnTo>
                  <a:pt x="53118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3" name="object 73"/>
          <p:cNvSpPr/>
          <p:nvPr/>
        </p:nvSpPr>
        <p:spPr>
          <a:xfrm>
            <a:off x="3725468" y="459117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8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4" name="object 74"/>
          <p:cNvSpPr/>
          <p:nvPr/>
        </p:nvSpPr>
        <p:spPr>
          <a:xfrm>
            <a:off x="4905119" y="5148177"/>
            <a:ext cx="116655" cy="147411"/>
          </a:xfrm>
          <a:custGeom>
            <a:avLst/>
            <a:gdLst/>
            <a:ahLst/>
            <a:cxnLst/>
            <a:rect l="l" t="t" r="r" b="b"/>
            <a:pathLst>
              <a:path w="116655" h="147411">
                <a:moveTo>
                  <a:pt x="53120" y="0"/>
                </a:moveTo>
                <a:lnTo>
                  <a:pt x="19702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7"/>
                </a:lnTo>
                <a:lnTo>
                  <a:pt x="15483" y="123279"/>
                </a:lnTo>
                <a:lnTo>
                  <a:pt x="47503" y="145738"/>
                </a:lnTo>
                <a:lnTo>
                  <a:pt x="60758" y="147411"/>
                </a:lnTo>
                <a:lnTo>
                  <a:pt x="72213" y="145444"/>
                </a:lnTo>
                <a:lnTo>
                  <a:pt x="107553" y="111243"/>
                </a:lnTo>
                <a:lnTo>
                  <a:pt x="116655" y="62257"/>
                </a:lnTo>
                <a:lnTo>
                  <a:pt x="113565" y="47634"/>
                </a:lnTo>
                <a:lnTo>
                  <a:pt x="91184" y="13220"/>
                </a:lnTo>
                <a:lnTo>
                  <a:pt x="53120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5" name="object 75"/>
          <p:cNvSpPr/>
          <p:nvPr/>
        </p:nvSpPr>
        <p:spPr>
          <a:xfrm>
            <a:off x="4905118" y="514817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6" name="object 76"/>
          <p:cNvSpPr/>
          <p:nvPr/>
        </p:nvSpPr>
        <p:spPr>
          <a:xfrm>
            <a:off x="5495870" y="4549106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53119" y="0"/>
                </a:moveTo>
                <a:lnTo>
                  <a:pt x="19701" y="18325"/>
                </a:lnTo>
                <a:lnTo>
                  <a:pt x="1378" y="57567"/>
                </a:lnTo>
                <a:lnTo>
                  <a:pt x="0" y="73564"/>
                </a:lnTo>
                <a:lnTo>
                  <a:pt x="391" y="82136"/>
                </a:lnTo>
                <a:lnTo>
                  <a:pt x="15482" y="123278"/>
                </a:lnTo>
                <a:lnTo>
                  <a:pt x="47502" y="145738"/>
                </a:lnTo>
                <a:lnTo>
                  <a:pt x="60756" y="147411"/>
                </a:lnTo>
                <a:lnTo>
                  <a:pt x="72212" y="145445"/>
                </a:lnTo>
                <a:lnTo>
                  <a:pt x="107552" y="111244"/>
                </a:lnTo>
                <a:lnTo>
                  <a:pt x="116654" y="62258"/>
                </a:lnTo>
                <a:lnTo>
                  <a:pt x="113564" y="47635"/>
                </a:lnTo>
                <a:lnTo>
                  <a:pt x="91184" y="13221"/>
                </a:lnTo>
                <a:lnTo>
                  <a:pt x="53119" y="0"/>
                </a:lnTo>
                <a:close/>
              </a:path>
            </a:pathLst>
          </a:custGeom>
          <a:solidFill>
            <a:srgbClr val="937AB2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7" name="object 77"/>
          <p:cNvSpPr/>
          <p:nvPr/>
        </p:nvSpPr>
        <p:spPr>
          <a:xfrm>
            <a:off x="5495870" y="4549107"/>
            <a:ext cx="116654" cy="147411"/>
          </a:xfrm>
          <a:custGeom>
            <a:avLst/>
            <a:gdLst/>
            <a:ahLst/>
            <a:cxnLst/>
            <a:rect l="l" t="t" r="r" b="b"/>
            <a:pathLst>
              <a:path w="116654" h="147411">
                <a:moveTo>
                  <a:pt x="0" y="73565"/>
                </a:moveTo>
                <a:lnTo>
                  <a:pt x="11524" y="29577"/>
                </a:lnTo>
                <a:lnTo>
                  <a:pt x="40793" y="3166"/>
                </a:lnTo>
                <a:lnTo>
                  <a:pt x="53119" y="0"/>
                </a:lnTo>
                <a:lnTo>
                  <a:pt x="67234" y="1495"/>
                </a:lnTo>
                <a:lnTo>
                  <a:pt x="100639" y="22782"/>
                </a:lnTo>
                <a:lnTo>
                  <a:pt x="116654" y="62257"/>
                </a:lnTo>
                <a:lnTo>
                  <a:pt x="115735" y="80500"/>
                </a:lnTo>
                <a:lnTo>
                  <a:pt x="100747" y="123436"/>
                </a:lnTo>
                <a:lnTo>
                  <a:pt x="60757" y="147411"/>
                </a:lnTo>
                <a:lnTo>
                  <a:pt x="47503" y="145738"/>
                </a:lnTo>
                <a:lnTo>
                  <a:pt x="15482" y="123279"/>
                </a:lnTo>
                <a:lnTo>
                  <a:pt x="391" y="82137"/>
                </a:lnTo>
                <a:lnTo>
                  <a:pt x="0" y="73565"/>
                </a:lnTo>
                <a:close/>
              </a:path>
            </a:pathLst>
          </a:custGeom>
          <a:ln w="25399">
            <a:solidFill>
              <a:srgbClr val="705C8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78" name="object 78"/>
          <p:cNvSpPr txBox="1"/>
          <p:nvPr/>
        </p:nvSpPr>
        <p:spPr>
          <a:xfrm>
            <a:off x="6660132" y="4579247"/>
            <a:ext cx="3626485" cy="110871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Four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di</a:t>
            </a:r>
            <a:r>
              <a:rPr sz="2400" spc="-5" dirty="0">
                <a:solidFill>
                  <a:srgbClr val="4F81BD"/>
                </a:solidFill>
                <a:latin typeface="Calibri"/>
                <a:cs typeface="Calibri"/>
              </a:rPr>
              <a:t>m</a:t>
            </a:r>
            <a:r>
              <a:rPr sz="2400" spc="-20" dirty="0">
                <a:solidFill>
                  <a:srgbClr val="4F81BD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4F81BD"/>
                </a:solidFill>
                <a:latin typeface="Calibri"/>
                <a:cs typeface="Calibri"/>
              </a:rPr>
              <a:t>nsions:</a:t>
            </a:r>
            <a:endParaRPr sz="2400" dirty="0">
              <a:latin typeface="Calibri"/>
              <a:cs typeface="Calibri"/>
            </a:endParaRPr>
          </a:p>
          <a:p>
            <a:pPr marL="12700">
              <a:lnSpc>
                <a:spcPts val="2800"/>
              </a:lnSpc>
            </a:pPr>
            <a:r>
              <a:rPr lang="en-US" sz="2400" spc="-20" dirty="0" err="1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spc="-20" dirty="0" err="1">
                <a:solidFill>
                  <a:srgbClr val="7F7F7F"/>
                </a:solidFill>
                <a:latin typeface="Calibri"/>
                <a:cs typeface="Calibri"/>
              </a:rPr>
              <a:t>mg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so 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mu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ch sp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ace</a:t>
            </a:r>
            <a:endParaRPr sz="2400" dirty="0">
              <a:latin typeface="Calibri"/>
              <a:cs typeface="Calibri"/>
            </a:endParaRPr>
          </a:p>
          <a:p>
            <a:pPr marL="12700">
              <a:spcBef>
                <a:spcPts val="20"/>
              </a:spcBef>
            </a:pP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B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eing 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cl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 qui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te i</a:t>
            </a:r>
            <a:r>
              <a:rPr sz="2400" spc="-20" dirty="0">
                <a:solidFill>
                  <a:srgbClr val="7F7F7F"/>
                </a:solidFill>
                <a:latin typeface="Calibri"/>
                <a:cs typeface="Calibri"/>
              </a:rPr>
              <a:t>mp</a:t>
            </a:r>
            <a:r>
              <a:rPr sz="2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F7F7F"/>
                </a:solidFill>
                <a:latin typeface="Calibri"/>
                <a:cs typeface="Calibri"/>
              </a:rPr>
              <a:t>babl</a:t>
            </a:r>
            <a:r>
              <a:rPr sz="2400" spc="-15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79" name="object 79"/>
          <p:cNvSpPr/>
          <p:nvPr/>
        </p:nvSpPr>
        <p:spPr>
          <a:xfrm>
            <a:off x="2691938" y="5939443"/>
            <a:ext cx="926868" cy="91855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0" name="object 80"/>
          <p:cNvSpPr/>
          <p:nvPr/>
        </p:nvSpPr>
        <p:spPr>
          <a:xfrm>
            <a:off x="2853906" y="5971948"/>
            <a:ext cx="707867" cy="807072"/>
          </a:xfrm>
          <a:custGeom>
            <a:avLst/>
            <a:gdLst/>
            <a:ahLst/>
            <a:cxnLst/>
            <a:rect l="l" t="t" r="r" b="b"/>
            <a:pathLst>
              <a:path w="707867" h="807072">
                <a:moveTo>
                  <a:pt x="707867" y="0"/>
                </a:moveTo>
                <a:lnTo>
                  <a:pt x="0" y="807072"/>
                </a:lnTo>
              </a:path>
            </a:pathLst>
          </a:custGeom>
          <a:ln w="25399">
            <a:solidFill>
              <a:srgbClr val="6095C9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1" name="object 81"/>
          <p:cNvSpPr/>
          <p:nvPr/>
        </p:nvSpPr>
        <p:spPr>
          <a:xfrm>
            <a:off x="2837285" y="6678619"/>
            <a:ext cx="114552" cy="119350"/>
          </a:xfrm>
          <a:custGeom>
            <a:avLst/>
            <a:gdLst/>
            <a:ahLst/>
            <a:cxnLst/>
            <a:rect l="l" t="t" r="r" b="b"/>
            <a:pathLst>
              <a:path w="114552" h="119350">
                <a:moveTo>
                  <a:pt x="28985" y="0"/>
                </a:moveTo>
                <a:lnTo>
                  <a:pt x="22318" y="4496"/>
                </a:lnTo>
                <a:lnTo>
                  <a:pt x="0" y="119350"/>
                </a:lnTo>
                <a:lnTo>
                  <a:pt x="110962" y="82244"/>
                </a:lnTo>
                <a:lnTo>
                  <a:pt x="111357" y="81452"/>
                </a:lnTo>
                <a:lnTo>
                  <a:pt x="33239" y="81452"/>
                </a:lnTo>
                <a:lnTo>
                  <a:pt x="47252" y="9342"/>
                </a:lnTo>
                <a:lnTo>
                  <a:pt x="42755" y="2675"/>
                </a:lnTo>
                <a:lnTo>
                  <a:pt x="28985" y="0"/>
                </a:lnTo>
                <a:close/>
              </a:path>
              <a:path w="114552" h="119350">
                <a:moveTo>
                  <a:pt x="102908" y="58155"/>
                </a:moveTo>
                <a:lnTo>
                  <a:pt x="33239" y="81452"/>
                </a:lnTo>
                <a:lnTo>
                  <a:pt x="111357" y="81452"/>
                </a:lnTo>
                <a:lnTo>
                  <a:pt x="114552" y="75048"/>
                </a:lnTo>
                <a:lnTo>
                  <a:pt x="110103" y="61744"/>
                </a:lnTo>
                <a:lnTo>
                  <a:pt x="102908" y="58155"/>
                </a:lnTo>
                <a:close/>
              </a:path>
            </a:pathLst>
          </a:custGeom>
          <a:solidFill>
            <a:srgbClr val="6095C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2" name="object 8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86" name="Content Placeholder 85">
            <a:extLst>
              <a:ext uri="{FF2B5EF4-FFF2-40B4-BE49-F238E27FC236}">
                <a16:creationId xmlns:a16="http://schemas.microsoft.com/office/drawing/2014/main" id="{8F9EF6C1-2320-494D-99B4-76378ED57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3" name="object 83"/>
          <p:cNvSpPr txBox="1"/>
          <p:nvPr/>
        </p:nvSpPr>
        <p:spPr>
          <a:xfrm>
            <a:off x="5481372" y="6034411"/>
            <a:ext cx="958850" cy="5435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9539" marR="12700" indent="-117475">
              <a:lnSpc>
                <a:spcPts val="2100"/>
              </a:lnSpc>
            </a:pPr>
            <a:r>
              <a:rPr lang="en-CA" dirty="0">
                <a:solidFill>
                  <a:srgbClr val="7F7F7F"/>
                </a:solidFill>
                <a:latin typeface="Calibri"/>
                <a:cs typeface="Calibri"/>
              </a:rPr>
              <a:t>Cigarettes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 per day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84" name="object 84"/>
          <p:cNvSpPr txBox="1"/>
          <p:nvPr/>
        </p:nvSpPr>
        <p:spPr>
          <a:xfrm>
            <a:off x="2281349" y="6245261"/>
            <a:ext cx="716915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dirty="0">
                <a:solidFill>
                  <a:srgbClr val="7F7F7F"/>
                </a:solidFill>
                <a:latin typeface="Calibri"/>
                <a:cs typeface="Calibri"/>
              </a:rPr>
              <a:t>In</a:t>
            </a:r>
            <a:r>
              <a:rPr spc="-10" dirty="0">
                <a:solidFill>
                  <a:srgbClr val="7F7F7F"/>
                </a:solidFill>
                <a:latin typeface="Calibri"/>
                <a:cs typeface="Calibri"/>
              </a:rPr>
              <a:t>co</a:t>
            </a:r>
            <a:r>
              <a:rPr spc="-15" dirty="0">
                <a:solidFill>
                  <a:srgbClr val="7F7F7F"/>
                </a:solidFill>
                <a:latin typeface="Calibri"/>
                <a:cs typeface="Calibri"/>
              </a:rPr>
              <a:t>me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is-Theme-Blue">
  <a:themeElements>
    <a:clrScheme name="Custom 3">
      <a:dk1>
        <a:srgbClr val="000000"/>
      </a:dk1>
      <a:lt1>
        <a:srgbClr val="FFFFFF"/>
      </a:lt1>
      <a:dk2>
        <a:srgbClr val="454551"/>
      </a:dk2>
      <a:lt2>
        <a:srgbClr val="797979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>
    <a:txDef>
      <a:spPr/>
      <a:bodyPr vert="horz" wrap="square" lIns="0" tIns="30480" rIns="0" bIns="0" rtlCol="0">
        <a:spAutoFit/>
      </a:bodyPr>
      <a:lstStyle>
        <a:defPPr marL="12700" marR="5080" algn="l">
          <a:lnSpc>
            <a:spcPts val="3200"/>
          </a:lnSpc>
          <a:spcBef>
            <a:spcPts val="240"/>
          </a:spcBef>
          <a:defRPr sz="2700" dirty="0">
            <a:latin typeface="Arial"/>
            <a:cs typeface="Arial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etis-Theme-Blue" id="{BF2D2F3B-D2C2-CC4A-BE99-788119D99097}" vid="{35E1C0B5-C3CF-DC42-8870-638EE0616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Metis-Theme-Blue</Template>
  <TotalTime>1743</TotalTime>
  <Words>906</Words>
  <Application>Microsoft Macintosh PowerPoint</Application>
  <PresentationFormat>Widescreen</PresentationFormat>
  <Paragraphs>296</Paragraphs>
  <Slides>53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Calibri</vt:lpstr>
      <vt:lpstr>Gill Sans MT</vt:lpstr>
      <vt:lpstr>Helvetica</vt:lpstr>
      <vt:lpstr>Wingdings 3</vt:lpstr>
      <vt:lpstr>Metis-Theme-Blue</vt:lpstr>
      <vt:lpstr>think-cell Slide</vt:lpstr>
      <vt:lpstr>Dimensionality Reduction </vt:lpstr>
      <vt:lpstr>Curse of Dimensionality</vt:lpstr>
      <vt:lpstr>Curse of Dimensionality</vt:lpstr>
      <vt:lpstr>Curse of Dimensionality</vt:lpstr>
      <vt:lpstr>Curse of Dimensionality</vt:lpstr>
      <vt:lpstr>Curse of Dimensionality</vt:lpstr>
      <vt:lpstr>Curse of Dimensionality</vt:lpstr>
      <vt:lpstr>Curse of Dimensionality</vt:lpstr>
      <vt:lpstr>Curse of Dimensionality</vt:lpstr>
      <vt:lpstr>Curse of Dimensionality</vt:lpstr>
      <vt:lpstr>Curse of Dimensionality</vt:lpstr>
      <vt:lpstr>PowerPoint Presentation</vt:lpstr>
      <vt:lpstr>Curse of Dimensionality</vt:lpstr>
      <vt:lpstr>Curse of Dimensionality</vt:lpstr>
      <vt:lpstr>Dimensionality Reduction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 Selection Healthy / Heart Disease</vt:lpstr>
      <vt:lpstr>Feature Selection Healthy / Heart Disease</vt:lpstr>
      <vt:lpstr>Feature Selection Healthy / Heart Disease</vt:lpstr>
      <vt:lpstr>Feature Selection Healthy / Heart Disease</vt:lpstr>
      <vt:lpstr>Feature Selection Healthy / Heart Disease</vt:lpstr>
      <vt:lpstr>Feature Selection</vt:lpstr>
      <vt:lpstr>Feature Selection</vt:lpstr>
      <vt:lpstr>Feature Selection</vt:lpstr>
      <vt:lpstr>Feature Selection</vt:lpstr>
      <vt:lpstr>Feature Selection</vt:lpstr>
      <vt:lpstr>Feature Extraction</vt:lpstr>
      <vt:lpstr>Feature Extraction</vt:lpstr>
      <vt:lpstr>Feature Extraction</vt:lpstr>
      <vt:lpstr>Feature Extraction</vt:lpstr>
      <vt:lpstr>Feature Extraction</vt:lpstr>
      <vt:lpstr>Feature Extraction</vt:lpstr>
      <vt:lpstr>Feature Extraction</vt:lpstr>
      <vt:lpstr>Feature Extraction</vt:lpstr>
      <vt:lpstr>Feature Extraction (PCA)</vt:lpstr>
      <vt:lpstr>Feature Extraction</vt:lpstr>
      <vt:lpstr>Feature Extraction</vt:lpstr>
      <vt:lpstr>Feature Extraction</vt:lpstr>
      <vt:lpstr>Feature Extraction</vt:lpstr>
      <vt:lpstr>3D → 2D Feature Selection</vt:lpstr>
      <vt:lpstr>3D → 2D Feature Selection</vt:lpstr>
      <vt:lpstr>3D → 2D Feature Selection</vt:lpstr>
      <vt:lpstr>3D → 2D Feature Extraction (PCA)</vt:lpstr>
      <vt:lpstr>3D → 2D Feature Extraction (PCA) Optimum plane</vt:lpstr>
      <vt:lpstr>3D → 2D Feature Extraction (PCA) Optimum plane</vt:lpstr>
      <vt:lpstr>3D → 2D Feature Extraction (PCA) Optimum plane</vt:lpstr>
      <vt:lpstr>PowerPoint Presentation</vt:lpstr>
      <vt:lpstr>How and why to use PCA</vt:lpstr>
      <vt:lpstr>PCA Math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Sophie Searcy</cp:lastModifiedBy>
  <cp:revision>83</cp:revision>
  <dcterms:created xsi:type="dcterms:W3CDTF">2014-12-22T13:29:11Z</dcterms:created>
  <dcterms:modified xsi:type="dcterms:W3CDTF">2019-01-11T21:09:10Z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2014-10-23T00:00:00Z</vt:filetime>
  </property>
  <property fmtid="{D5CDD505-2E9C-101B-9397-08002B2CF9AE}" pid="3" name="LastSaved">
    <vt:filetime>2014-12-22T00:00:00Z</vt:filetime>
  </property>
</Properties>
</file>